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63" r:id="rId3"/>
    <p:sldId id="258" r:id="rId4"/>
    <p:sldId id="265" r:id="rId5"/>
    <p:sldId id="25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4" y="-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-352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D3038-5A1D-446D-9B6F-28B2B2E8FC3B}" type="datetimeFigureOut">
              <a:rPr lang="zh-TW" altLang="en-US" smtClean="0"/>
              <a:t>2019/5/16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3B186-C08C-4B0F-BE66-887507186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6415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1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1"/>
            <a:ext cx="9171312" cy="228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3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1642" y="470964"/>
            <a:ext cx="1080000" cy="86589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文字方塊 10"/>
          <p:cNvSpPr txBox="1"/>
          <p:nvPr userDrawn="1"/>
        </p:nvSpPr>
        <p:spPr>
          <a:xfrm>
            <a:off x="0" y="4341757"/>
            <a:ext cx="4224049" cy="24621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1000" b="0" i="0" u="none" strike="noStrike" cap="none" spc="0" normalizeH="0" baseline="0" dirty="0" smtClean="0">
                <a:ln>
                  <a:noFill/>
                </a:ln>
                <a:solidFill>
                  <a:srgbClr val="5B5B5B"/>
                </a:solidFill>
                <a:effectLst/>
                <a:uFillTx/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Helvetica"/>
              </a:rPr>
              <a:t>A </a:t>
            </a:r>
            <a:r>
              <a:rPr lang="en-US" altLang="zh-TW" sz="1000" dirty="0" smtClean="0">
                <a:solidFill>
                  <a:srgbClr val="5B5B5B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leading company in collaborative robot and vision technologies.</a:t>
            </a:r>
            <a:endParaRPr kumimoji="0" lang="zh-TW" altLang="en-US" sz="1000" b="0" i="0" u="none" strike="noStrike" cap="none" spc="0" normalizeH="0" baseline="0" dirty="0">
              <a:ln>
                <a:noFill/>
              </a:ln>
              <a:solidFill>
                <a:srgbClr val="5B5B5B"/>
              </a:solidFill>
              <a:effectLst/>
              <a:uFillTx/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  <a:sym typeface="Helvetica"/>
            </a:endParaRPr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8400"/>
          <a:stretch/>
        </p:blipFill>
        <p:spPr>
          <a:xfrm>
            <a:off x="203567" y="4078509"/>
            <a:ext cx="2304992" cy="248046"/>
          </a:xfrm>
          <a:prstGeom prst="rect">
            <a:avLst/>
          </a:prstGeom>
        </p:spPr>
      </p:pic>
      <p:cxnSp>
        <p:nvCxnSpPr>
          <p:cNvPr id="14" name="直線接點 13"/>
          <p:cNvCxnSpPr/>
          <p:nvPr userDrawn="1"/>
        </p:nvCxnSpPr>
        <p:spPr>
          <a:xfrm>
            <a:off x="2843236" y="2466186"/>
            <a:ext cx="6372200" cy="0"/>
          </a:xfrm>
          <a:prstGeom prst="line">
            <a:avLst/>
          </a:prstGeom>
          <a:ln w="12700">
            <a:solidFill>
              <a:srgbClr val="78BE2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文字方塊 7"/>
          <p:cNvSpPr txBox="1"/>
          <p:nvPr userDrawn="1"/>
        </p:nvSpPr>
        <p:spPr>
          <a:xfrm>
            <a:off x="2872759" y="2006574"/>
            <a:ext cx="6271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latin typeface="+mj-ea"/>
                <a:ea typeface="+mj-ea"/>
                <a:cs typeface="Arial Unicode MS" panose="020B0604020202020204" pitchFamily="34" charset="-120"/>
              </a:rPr>
              <a:t>       </a:t>
            </a:r>
            <a:endParaRPr lang="zh-TW" altLang="en-US" sz="2800" b="1" dirty="0">
              <a:latin typeface="+mj-ea"/>
              <a:ea typeface="+mj-ea"/>
              <a:cs typeface="Arial Unicode MS" panose="020B060402020202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64133" y="1608936"/>
            <a:ext cx="5184576" cy="857250"/>
          </a:xfrm>
        </p:spPr>
        <p:txBody>
          <a:bodyPr>
            <a:normAutofit/>
          </a:bodyPr>
          <a:lstStyle>
            <a:lvl1pPr algn="l">
              <a:defRPr sz="3200" b="1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5794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章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1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1"/>
            <a:ext cx="9171312" cy="228601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5" name="直線接點 4"/>
          <p:cNvCxnSpPr/>
          <p:nvPr userDrawn="1"/>
        </p:nvCxnSpPr>
        <p:spPr>
          <a:xfrm>
            <a:off x="2843236" y="2466186"/>
            <a:ext cx="6372200" cy="0"/>
          </a:xfrm>
          <a:prstGeom prst="line">
            <a:avLst/>
          </a:prstGeom>
          <a:ln w="12700">
            <a:solidFill>
              <a:srgbClr val="78BE2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04448" y="4856799"/>
            <a:ext cx="517401" cy="286701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51862" y="1606768"/>
            <a:ext cx="5338936" cy="857250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92D050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1509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04448" y="4856799"/>
            <a:ext cx="517401" cy="286701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6560"/>
            <a:ext cx="8229600" cy="857250"/>
          </a:xfrm>
        </p:spPr>
        <p:txBody>
          <a:bodyPr>
            <a:normAutofit/>
          </a:bodyPr>
          <a:lstStyle>
            <a:lvl1pPr>
              <a:defRPr sz="2800" b="1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86313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封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5573" y="1610855"/>
            <a:ext cx="2494299" cy="1686977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3916"/>
          <a:stretch/>
        </p:blipFill>
        <p:spPr>
          <a:xfrm>
            <a:off x="1" y="3431063"/>
            <a:ext cx="9144000" cy="1705372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9872" y="622343"/>
            <a:ext cx="2078978" cy="5040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4047" y="2419124"/>
            <a:ext cx="3015908" cy="595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857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暫時用不到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7912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暫時用不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586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群組 10"/>
          <p:cNvGrpSpPr/>
          <p:nvPr userDrawn="1"/>
        </p:nvGrpSpPr>
        <p:grpSpPr>
          <a:xfrm>
            <a:off x="0" y="4696038"/>
            <a:ext cx="9144000" cy="468000"/>
            <a:chOff x="0" y="5257798"/>
            <a:chExt cx="9144000" cy="468000"/>
          </a:xfrm>
        </p:grpSpPr>
        <p:grpSp>
          <p:nvGrpSpPr>
            <p:cNvPr id="12" name="群組 11"/>
            <p:cNvGrpSpPr/>
            <p:nvPr/>
          </p:nvGrpSpPr>
          <p:grpSpPr>
            <a:xfrm>
              <a:off x="0" y="5257798"/>
              <a:ext cx="9144000" cy="468000"/>
              <a:chOff x="0" y="5257798"/>
              <a:chExt cx="9144000" cy="468000"/>
            </a:xfrm>
          </p:grpSpPr>
          <p:pic>
            <p:nvPicPr>
              <p:cNvPr id="15" name="image1.png"/>
              <p:cNvPicPr>
                <a:picLocks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0" y="5257798"/>
                <a:ext cx="9144000" cy="468000"/>
              </a:xfrm>
              <a:prstGeom prst="rect">
                <a:avLst/>
              </a:prstGeom>
              <a:ln w="12700">
                <a:miter lim="400000"/>
              </a:ln>
            </p:spPr>
          </p:pic>
          <p:sp>
            <p:nvSpPr>
              <p:cNvPr id="16" name="矩形 15"/>
              <p:cNvSpPr/>
              <p:nvPr/>
            </p:nvSpPr>
            <p:spPr>
              <a:xfrm>
                <a:off x="0" y="5257798"/>
                <a:ext cx="9144000" cy="468000"/>
              </a:xfrm>
              <a:prstGeom prst="rect">
                <a:avLst/>
              </a:prstGeom>
              <a:solidFill>
                <a:srgbClr val="003948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13" name="Shape 4"/>
            <p:cNvSpPr/>
            <p:nvPr/>
          </p:nvSpPr>
          <p:spPr>
            <a:xfrm>
              <a:off x="3124200" y="5414854"/>
              <a:ext cx="2895600" cy="15388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0" tIns="0" rIns="0" bIns="0" anchor="ctr">
              <a:spAutoFit/>
            </a:bodyPr>
            <a:lstStyle>
              <a:lvl1pPr algn="ctr">
                <a:defRPr sz="1200" b="1">
                  <a:latin typeface="Microsoft JhengHei"/>
                  <a:ea typeface="Microsoft JhengHei"/>
                  <a:cs typeface="Microsoft JhengHei"/>
                  <a:sym typeface="Microsoft JhengHei"/>
                </a:defRPr>
              </a:lvl1pPr>
            </a:lstStyle>
            <a:p>
              <a:r>
                <a:rPr sz="1000" dirty="0">
                  <a:solidFill>
                    <a:schemeClr val="bg1"/>
                  </a:solidFill>
                </a:rPr>
                <a:t>Confidential </a:t>
              </a:r>
            </a:p>
          </p:txBody>
        </p:sp>
        <p:pic>
          <p:nvPicPr>
            <p:cNvPr id="14" name="圖片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33709" y="5419798"/>
              <a:ext cx="1909672" cy="1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60602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群組 33"/>
          <p:cNvGrpSpPr/>
          <p:nvPr userDrawn="1"/>
        </p:nvGrpSpPr>
        <p:grpSpPr>
          <a:xfrm>
            <a:off x="0" y="4669323"/>
            <a:ext cx="9144000" cy="468000"/>
            <a:chOff x="0" y="5257798"/>
            <a:chExt cx="9144000" cy="468000"/>
          </a:xfrm>
        </p:grpSpPr>
        <p:grpSp>
          <p:nvGrpSpPr>
            <p:cNvPr id="35" name="群組 34"/>
            <p:cNvGrpSpPr/>
            <p:nvPr/>
          </p:nvGrpSpPr>
          <p:grpSpPr>
            <a:xfrm>
              <a:off x="0" y="5257798"/>
              <a:ext cx="9144000" cy="468000"/>
              <a:chOff x="0" y="5257798"/>
              <a:chExt cx="9144000" cy="468000"/>
            </a:xfrm>
          </p:grpSpPr>
          <p:pic>
            <p:nvPicPr>
              <p:cNvPr id="38" name="image1.png"/>
              <p:cNvPicPr>
                <a:picLocks/>
              </p:cNvPicPr>
              <p:nvPr/>
            </p:nvPicPr>
            <p:blipFill>
              <a:blip r:embed="rId9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0" y="5257798"/>
                <a:ext cx="9144000" cy="468000"/>
              </a:xfrm>
              <a:prstGeom prst="rect">
                <a:avLst/>
              </a:prstGeom>
              <a:ln w="12700">
                <a:miter lim="400000"/>
              </a:ln>
            </p:spPr>
          </p:pic>
          <p:sp>
            <p:nvSpPr>
              <p:cNvPr id="39" name="矩形 38"/>
              <p:cNvSpPr/>
              <p:nvPr/>
            </p:nvSpPr>
            <p:spPr>
              <a:xfrm>
                <a:off x="0" y="5257798"/>
                <a:ext cx="9144000" cy="468000"/>
              </a:xfrm>
              <a:prstGeom prst="rect">
                <a:avLst/>
              </a:prstGeom>
              <a:solidFill>
                <a:srgbClr val="003948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36" name="Shape 4"/>
            <p:cNvSpPr/>
            <p:nvPr/>
          </p:nvSpPr>
          <p:spPr>
            <a:xfrm>
              <a:off x="3124200" y="5414854"/>
              <a:ext cx="2895600" cy="15388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0" tIns="0" rIns="0" bIns="0" anchor="ctr">
              <a:spAutoFit/>
            </a:bodyPr>
            <a:lstStyle>
              <a:lvl1pPr algn="ctr">
                <a:defRPr sz="1200" b="1">
                  <a:latin typeface="Microsoft JhengHei"/>
                  <a:ea typeface="Microsoft JhengHei"/>
                  <a:cs typeface="Microsoft JhengHei"/>
                  <a:sym typeface="Microsoft JhengHei"/>
                </a:defRPr>
              </a:lvl1pPr>
            </a:lstStyle>
            <a:p>
              <a:r>
                <a:rPr sz="1000" dirty="0">
                  <a:solidFill>
                    <a:schemeClr val="bg1"/>
                  </a:solidFill>
                </a:rPr>
                <a:t>Confidential </a:t>
              </a:r>
            </a:p>
          </p:txBody>
        </p:sp>
        <p:pic>
          <p:nvPicPr>
            <p:cNvPr id="37" name="圖片 36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33709" y="5419798"/>
              <a:ext cx="1909672" cy="144000"/>
            </a:xfrm>
            <a:prstGeom prst="rect">
              <a:avLst/>
            </a:prstGeom>
          </p:spPr>
        </p:pic>
      </p:grp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7970F-FEB6-4E4C-9258-D60FE6E5A1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921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49" r:id="rId5"/>
    <p:sldLayoutId id="2147483650" r:id="rId6"/>
    <p:sldLayoutId id="2147483658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872759" y="2006574"/>
            <a:ext cx="38266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b="1" dirty="0" err="1" smtClean="0">
                <a:solidFill>
                  <a:srgbClr val="78BE20"/>
                </a:solidFill>
                <a:latin typeface="Montserrat" panose="00000500000000000000" pitchFamily="2" charset="0"/>
                <a:ea typeface="Arial Unicode MS" panose="020B0604020202020204" pitchFamily="34" charset="-120"/>
                <a:cs typeface="Arial Unicode MS" panose="020B0604020202020204" pitchFamily="34" charset="-120"/>
              </a:rPr>
              <a:t>Techman</a:t>
            </a:r>
            <a:r>
              <a:rPr lang="en-US" altLang="zh-TW" sz="2800" b="1" dirty="0" smtClean="0">
                <a:solidFill>
                  <a:srgbClr val="78BE20"/>
                </a:solidFill>
                <a:latin typeface="Montserrat" panose="00000500000000000000" pitchFamily="2" charset="0"/>
                <a:ea typeface="Arial Unicode MS" panose="020B0604020202020204" pitchFamily="34" charset="-120"/>
                <a:cs typeface="Arial Unicode MS" panose="020B0604020202020204" pitchFamily="34" charset="-120"/>
              </a:rPr>
              <a:t> Robot Inc.</a:t>
            </a:r>
            <a:endParaRPr lang="zh-TW" altLang="en-US" sz="2800" b="1" dirty="0">
              <a:solidFill>
                <a:srgbClr val="78BE20"/>
              </a:solidFill>
              <a:latin typeface="Montserrat" panose="00000500000000000000" pitchFamily="2" charset="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5" name="文字方塊 2"/>
          <p:cNvSpPr txBox="1"/>
          <p:nvPr/>
        </p:nvSpPr>
        <p:spPr>
          <a:xfrm>
            <a:off x="6948264" y="2571750"/>
            <a:ext cx="19623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r>
              <a:rPr lang="en-US" altLang="zh-TW" sz="1200" dirty="0" smtClean="0">
                <a:solidFill>
                  <a:schemeClr val="tx2"/>
                </a:solidFill>
                <a:latin typeface="Montserrat" pitchFamily="2" charset="0"/>
                <a:ea typeface="+mj-ea"/>
              </a:rPr>
              <a:t>Hsiang </a:t>
            </a:r>
            <a:r>
              <a:rPr lang="en-US" altLang="zh-TW" sz="1200" dirty="0" err="1" smtClean="0">
                <a:solidFill>
                  <a:schemeClr val="tx2"/>
                </a:solidFill>
                <a:latin typeface="Montserrat" pitchFamily="2" charset="0"/>
                <a:ea typeface="+mj-ea"/>
              </a:rPr>
              <a:t>Tsui</a:t>
            </a:r>
            <a:r>
              <a:rPr lang="en-US" altLang="zh-TW" sz="1200" dirty="0" smtClean="0">
                <a:solidFill>
                  <a:schemeClr val="tx2"/>
                </a:solidFill>
                <a:latin typeface="Montserrat" pitchFamily="2" charset="0"/>
                <a:ea typeface="+mj-ea"/>
              </a:rPr>
              <a:t> 2019.05.02</a:t>
            </a:r>
          </a:p>
        </p:txBody>
      </p:sp>
    </p:spTree>
    <p:extLst>
      <p:ext uri="{BB962C8B-B14F-4D97-AF65-F5344CB8AC3E}">
        <p14:creationId xmlns:p14="http://schemas.microsoft.com/office/powerpoint/2010/main" val="124625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>
            <a:spLocks noGrp="1"/>
          </p:cNvSpPr>
          <p:nvPr>
            <p:ph type="title"/>
          </p:nvPr>
        </p:nvSpPr>
        <p:spPr>
          <a:xfrm>
            <a:off x="2339752" y="1923678"/>
            <a:ext cx="6696744" cy="857250"/>
          </a:xfrm>
        </p:spPr>
        <p:txBody>
          <a:bodyPr>
            <a:noAutofit/>
          </a:bodyPr>
          <a:lstStyle/>
          <a:p>
            <a:r>
              <a:rPr lang="en-US" altLang="zh-TW" sz="2800" b="1" dirty="0">
                <a:latin typeface="Montserrat" pitchFamily="2" charset="0"/>
                <a:cs typeface="Arial" panose="020B0604020202020204" pitchFamily="34" charset="0"/>
              </a:rPr>
              <a:t>[Import/Export] </a:t>
            </a:r>
            <a:br>
              <a:rPr lang="en-US" altLang="zh-TW" sz="2800" b="1" dirty="0">
                <a:latin typeface="Montserrat" pitchFamily="2" charset="0"/>
                <a:cs typeface="Arial" panose="020B0604020202020204" pitchFamily="34" charset="0"/>
              </a:rPr>
            </a:br>
            <a:r>
              <a:rPr lang="en-US" altLang="zh-TW" sz="2800" b="1" dirty="0">
                <a:latin typeface="Montserrat" pitchFamily="2" charset="0"/>
                <a:cs typeface="Arial" panose="020B0604020202020204" pitchFamily="34" charset="0"/>
              </a:rPr>
              <a:t>Add Apply to All Files</a:t>
            </a:r>
            <a:r>
              <a:rPr lang="zh-TW" altLang="en-US" sz="2400" b="1" dirty="0">
                <a:solidFill>
                  <a:schemeClr val="accent1"/>
                </a:solidFill>
                <a:latin typeface="Montserrat" pitchFamily="2" charset="0"/>
                <a:cs typeface="Arial" panose="020B0604020202020204" pitchFamily="34" charset="0"/>
              </a:rPr>
              <a:t/>
            </a:r>
            <a:br>
              <a:rPr lang="zh-TW" altLang="en-US" sz="2400" b="1" dirty="0">
                <a:solidFill>
                  <a:schemeClr val="accent1"/>
                </a:solidFill>
                <a:latin typeface="Montserrat" pitchFamily="2" charset="0"/>
                <a:cs typeface="Arial" panose="020B0604020202020204" pitchFamily="34" charset="0"/>
              </a:rPr>
            </a:br>
            <a:r>
              <a:rPr lang="zh-TW" altLang="en-US" sz="2400" b="1" dirty="0">
                <a:solidFill>
                  <a:schemeClr val="accent1"/>
                </a:solidFill>
                <a:latin typeface="Montserrat" pitchFamily="2" charset="0"/>
                <a:cs typeface="Arial" panose="020B0604020202020204" pitchFamily="34" charset="0"/>
              </a:rPr>
              <a:t/>
            </a:r>
            <a:br>
              <a:rPr lang="zh-TW" altLang="en-US" sz="2400" b="1" dirty="0">
                <a:solidFill>
                  <a:schemeClr val="accent1"/>
                </a:solidFill>
                <a:latin typeface="Montserrat" pitchFamily="2" charset="0"/>
                <a:cs typeface="Arial" panose="020B0604020202020204" pitchFamily="34" charset="0"/>
              </a:rPr>
            </a:br>
            <a:endParaRPr lang="zh-TW" altLang="en-US" sz="2700" dirty="0"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720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Montserrat" pitchFamily="2" charset="0"/>
              </a:rPr>
              <a:t>Introduction</a:t>
            </a:r>
            <a:endParaRPr lang="zh-TW" altLang="en-US" dirty="0">
              <a:latin typeface="Montserrat" pitchFamily="2" charset="0"/>
            </a:endParaRPr>
          </a:p>
        </p:txBody>
      </p:sp>
      <p:cxnSp>
        <p:nvCxnSpPr>
          <p:cNvPr id="4" name="直線接點 3"/>
          <p:cNvCxnSpPr/>
          <p:nvPr/>
        </p:nvCxnSpPr>
        <p:spPr>
          <a:xfrm>
            <a:off x="323528" y="699542"/>
            <a:ext cx="8532440" cy="0"/>
          </a:xfrm>
          <a:prstGeom prst="line">
            <a:avLst/>
          </a:prstGeom>
          <a:ln w="12700">
            <a:solidFill>
              <a:srgbClr val="78BE2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內容版面配置區 1"/>
          <p:cNvSpPr txBox="1">
            <a:spLocks/>
          </p:cNvSpPr>
          <p:nvPr/>
        </p:nvSpPr>
        <p:spPr>
          <a:xfrm>
            <a:off x="0" y="699542"/>
            <a:ext cx="9469560" cy="3816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</a:pPr>
            <a:r>
              <a:rPr lang="en-US" altLang="zh-TW" sz="2400" b="1" dirty="0">
                <a:solidFill>
                  <a:srgbClr val="C00000"/>
                </a:solidFill>
                <a:latin typeface="Montserrat" pitchFamily="2" charset="0"/>
              </a:rPr>
              <a:t>Purpose</a:t>
            </a:r>
          </a:p>
          <a:p>
            <a:pPr marL="0" indent="0">
              <a:lnSpc>
                <a:spcPct val="150000"/>
              </a:lnSpc>
              <a:spcBef>
                <a:spcPts val="500"/>
              </a:spcBef>
              <a:buNone/>
            </a:pPr>
            <a:r>
              <a:rPr lang="en-US" altLang="zh-TW" sz="1600" dirty="0">
                <a:latin typeface="Montserrat" pitchFamily="2" charset="0"/>
              </a:rPr>
              <a:t>       </a:t>
            </a:r>
            <a:r>
              <a:rPr lang="en-US" altLang="zh-TW" sz="1600" dirty="0" smtClean="0">
                <a:latin typeface="Montserrat" pitchFamily="2" charset="0"/>
              </a:rPr>
              <a:t> </a:t>
            </a:r>
            <a:r>
              <a:rPr lang="en-US" altLang="zh-TW" sz="1600" dirty="0" smtClean="0">
                <a:solidFill>
                  <a:srgbClr val="000000"/>
                </a:solidFill>
                <a:latin typeface="Montserrat" pitchFamily="2" charset="0"/>
                <a:cs typeface="Calibri" pitchFamily="34" charset="0"/>
              </a:rPr>
              <a:t>Add </a:t>
            </a:r>
            <a:r>
              <a:rPr lang="en-US" altLang="zh-TW" sz="1600" dirty="0">
                <a:solidFill>
                  <a:srgbClr val="000000"/>
                </a:solidFill>
                <a:latin typeface="Montserrat" pitchFamily="2" charset="0"/>
                <a:cs typeface="Calibri" pitchFamily="34" charset="0"/>
              </a:rPr>
              <a:t>"Apply to all" option when import/export projects with duplicated name </a:t>
            </a:r>
            <a:endParaRPr lang="en-US" altLang="zh-TW" sz="1600" dirty="0">
              <a:latin typeface="Montserrat" pitchFamily="2" charset="0"/>
              <a:cs typeface="Calibri" pitchFamily="34" charset="0"/>
            </a:endParaRPr>
          </a:p>
          <a:p>
            <a:pPr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</a:pPr>
            <a:r>
              <a:rPr lang="en-US" altLang="zh-TW" sz="2400" b="1" dirty="0">
                <a:solidFill>
                  <a:srgbClr val="C00000"/>
                </a:solidFill>
                <a:latin typeface="Montserrat" pitchFamily="2" charset="0"/>
              </a:rPr>
              <a:t>Equipment</a:t>
            </a:r>
          </a:p>
          <a:p>
            <a:pPr marL="0" indent="0">
              <a:lnSpc>
                <a:spcPct val="150000"/>
              </a:lnSpc>
              <a:spcBef>
                <a:spcPts val="500"/>
              </a:spcBef>
              <a:buNone/>
            </a:pPr>
            <a:r>
              <a:rPr lang="zh-TW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itchFamily="2" charset="0"/>
              </a:rPr>
              <a:t>       </a:t>
            </a:r>
            <a:r>
              <a:rPr lang="en-US" altLang="zh-TW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itchFamily="2" charset="0"/>
                <a:ea typeface="微軟正黑體" panose="020B0604030504040204" pitchFamily="34" charset="-120"/>
                <a:cs typeface="Calibri" pitchFamily="34" charset="0"/>
              </a:rPr>
              <a:t>TM all series</a:t>
            </a:r>
          </a:p>
          <a:p>
            <a:pPr>
              <a:lnSpc>
                <a:spcPct val="150000"/>
              </a:lnSpc>
              <a:spcBef>
                <a:spcPts val="500"/>
              </a:spcBef>
              <a:buFont typeface="Wingdings" pitchFamily="2" charset="2"/>
              <a:buChar char="Ø"/>
            </a:pPr>
            <a:r>
              <a:rPr lang="en-US" altLang="zh-TW" sz="2000" dirty="0">
                <a:solidFill>
                  <a:srgbClr val="C00000"/>
                </a:solidFill>
                <a:latin typeface="Montserrat" pitchFamily="2" charset="0"/>
              </a:rPr>
              <a:t> </a:t>
            </a:r>
            <a:r>
              <a:rPr lang="en-US" altLang="zh-TW" sz="2400" b="1" dirty="0">
                <a:solidFill>
                  <a:srgbClr val="C00000"/>
                </a:solidFill>
                <a:latin typeface="Montserrat" pitchFamily="2" charset="0"/>
              </a:rPr>
              <a:t>Function operation</a:t>
            </a:r>
            <a:endParaRPr lang="zh-TW" altLang="en-US" sz="2400" b="1" dirty="0">
              <a:solidFill>
                <a:srgbClr val="C00000"/>
              </a:solidFill>
              <a:latin typeface="Montserrat" pitchFamily="2" charset="0"/>
            </a:endParaRPr>
          </a:p>
          <a:p>
            <a:pPr marL="0" indent="0">
              <a:buNone/>
            </a:pPr>
            <a:endParaRPr lang="en-US" altLang="zh-TW" sz="1800" b="1" dirty="0" smtClean="0">
              <a:solidFill>
                <a:srgbClr val="C00000"/>
              </a:solidFill>
              <a:latin typeface="Montserrat" pitchFamily="2" charset="0"/>
            </a:endParaRPr>
          </a:p>
          <a:p>
            <a:endParaRPr lang="zh-TW" altLang="en-US" sz="2400" dirty="0">
              <a:solidFill>
                <a:srgbClr val="C00000"/>
              </a:solidFill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98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 txBox="1">
            <a:spLocks/>
          </p:cNvSpPr>
          <p:nvPr/>
        </p:nvSpPr>
        <p:spPr>
          <a:xfrm>
            <a:off x="8739414" y="4803999"/>
            <a:ext cx="404586" cy="307337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en-US" altLang="zh-TW" sz="1200" smtClean="0">
                <a:solidFill>
                  <a:schemeClr val="bg1"/>
                </a:solidFill>
              </a:rPr>
              <a:pPr/>
              <a:t>4</a:t>
            </a:fld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899592" y="1628801"/>
            <a:ext cx="92394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endParaRPr lang="zh-TW" altLang="en-US" dirty="0"/>
          </a:p>
        </p:txBody>
      </p:sp>
      <p:grpSp>
        <p:nvGrpSpPr>
          <p:cNvPr id="32" name="群組 31"/>
          <p:cNvGrpSpPr>
            <a:grpSpLocks noChangeAspect="1"/>
          </p:cNvGrpSpPr>
          <p:nvPr/>
        </p:nvGrpSpPr>
        <p:grpSpPr>
          <a:xfrm>
            <a:off x="3191149" y="864013"/>
            <a:ext cx="5750558" cy="1097529"/>
            <a:chOff x="251520" y="836820"/>
            <a:chExt cx="8712967" cy="1662922"/>
          </a:xfrm>
        </p:grpSpPr>
        <p:pic>
          <p:nvPicPr>
            <p:cNvPr id="33" name="Picture 2" descr="G:\Export\2018-08-22_171643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68" t="9724" r="1688"/>
            <a:stretch/>
          </p:blipFill>
          <p:spPr bwMode="auto">
            <a:xfrm>
              <a:off x="251520" y="836820"/>
              <a:ext cx="3168352" cy="1662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矩形 33"/>
            <p:cNvSpPr/>
            <p:nvPr/>
          </p:nvSpPr>
          <p:spPr>
            <a:xfrm>
              <a:off x="1704835" y="941718"/>
              <a:ext cx="576064" cy="2880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5" name="直線單箭頭接點 34"/>
            <p:cNvCxnSpPr>
              <a:stCxn id="33" idx="3"/>
            </p:cNvCxnSpPr>
            <p:nvPr/>
          </p:nvCxnSpPr>
          <p:spPr>
            <a:xfrm>
              <a:off x="3419872" y="1668281"/>
              <a:ext cx="5544615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6" name="Picture 3" descr="G:\Export\2018-08-22_171729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651" t="39323" r="42235" b="40145"/>
            <a:stretch/>
          </p:blipFill>
          <p:spPr bwMode="auto">
            <a:xfrm>
              <a:off x="4067943" y="1192517"/>
              <a:ext cx="1245290" cy="9515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4" descr="G:\Export\2018-08-22_171746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165" t="39635" r="42313" b="39991"/>
            <a:stretch/>
          </p:blipFill>
          <p:spPr bwMode="auto">
            <a:xfrm>
              <a:off x="5601265" y="1178439"/>
              <a:ext cx="1327027" cy="9796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5" descr="G:\Export\2018-08-22_171756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324" t="40692" r="42324" b="39552"/>
            <a:stretch/>
          </p:blipFill>
          <p:spPr bwMode="auto">
            <a:xfrm>
              <a:off x="7164287" y="1192517"/>
              <a:ext cx="1314588" cy="9515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3" name="文字方塊 42"/>
          <p:cNvSpPr txBox="1"/>
          <p:nvPr/>
        </p:nvSpPr>
        <p:spPr>
          <a:xfrm>
            <a:off x="112664" y="1998129"/>
            <a:ext cx="3243408" cy="27515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fontAlgn="ctr">
              <a:spcBef>
                <a:spcPct val="20000"/>
              </a:spcBef>
              <a:buClr>
                <a:schemeClr val="accent1"/>
              </a:buClr>
            </a:pPr>
            <a:r>
              <a:rPr lang="en-US" altLang="zh-TW" sz="1600" dirty="0" smtClean="0">
                <a:solidFill>
                  <a:srgbClr val="000000"/>
                </a:solidFill>
                <a:latin typeface="Montserrat" pitchFamily="2" charset="0"/>
                <a:cs typeface="Calibri" pitchFamily="34" charset="0"/>
              </a:rPr>
              <a:t>Now</a:t>
            </a:r>
            <a:endParaRPr lang="en-US" altLang="zh-TW" sz="1600" dirty="0">
              <a:solidFill>
                <a:srgbClr val="000000"/>
              </a:solidFill>
              <a:latin typeface="Montserrat" pitchFamily="2" charset="0"/>
              <a:cs typeface="Calibri" pitchFamily="34" charset="0"/>
            </a:endParaRPr>
          </a:p>
          <a:p>
            <a:pPr marL="285750" indent="-285750" fontAlgn="ctr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en-US" altLang="zh-TW" sz="1600" dirty="0" smtClean="0">
                <a:solidFill>
                  <a:srgbClr val="000000"/>
                </a:solidFill>
                <a:latin typeface="Montserrat" pitchFamily="2" charset="0"/>
                <a:cs typeface="Calibri" pitchFamily="34" charset="0"/>
              </a:rPr>
              <a:t>Duplicated file names are listed all at once.</a:t>
            </a:r>
          </a:p>
          <a:p>
            <a:pPr marL="285750" indent="-285750" fontAlgn="ctr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en-US" altLang="zh-TW" sz="1600" dirty="0" smtClean="0">
                <a:solidFill>
                  <a:srgbClr val="000000"/>
                </a:solidFill>
                <a:latin typeface="Montserrat" pitchFamily="2" charset="0"/>
                <a:cs typeface="Calibri" pitchFamily="34" charset="0"/>
              </a:rPr>
              <a:t>Users are able to choose from overwriting to all when selecting “Yes” or “Cancel”</a:t>
            </a:r>
          </a:p>
          <a:p>
            <a:pPr marL="285750" indent="-285750" fontAlgn="ctr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en-US" altLang="zh-TW" sz="1600" dirty="0" smtClean="0">
                <a:solidFill>
                  <a:srgbClr val="000000"/>
                </a:solidFill>
                <a:latin typeface="Montserrat" pitchFamily="2" charset="0"/>
                <a:cs typeface="Calibri" pitchFamily="34" charset="0"/>
              </a:rPr>
              <a:t>Users can rename the projects when users select “No” </a:t>
            </a:r>
          </a:p>
        </p:txBody>
      </p:sp>
      <p:sp>
        <p:nvSpPr>
          <p:cNvPr id="44" name="內容版面配置區 17"/>
          <p:cNvSpPr txBox="1">
            <a:spLocks/>
          </p:cNvSpPr>
          <p:nvPr/>
        </p:nvSpPr>
        <p:spPr>
          <a:xfrm>
            <a:off x="1193930" y="149236"/>
            <a:ext cx="7114256" cy="8628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TW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tserrat" pitchFamily="2" charset="0"/>
                <a:cs typeface="Arial" panose="020B0604020202020204" pitchFamily="34" charset="0"/>
              </a:rPr>
              <a:t>Operation Flow</a:t>
            </a:r>
            <a:endParaRPr lang="zh-TW" alt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Montserrat" pitchFamily="2" charset="0"/>
              <a:cs typeface="Arial" panose="020B0604020202020204" pitchFamily="34" charset="0"/>
            </a:endParaRPr>
          </a:p>
        </p:txBody>
      </p:sp>
      <p:sp>
        <p:nvSpPr>
          <p:cNvPr id="45" name="文字方塊 44"/>
          <p:cNvSpPr txBox="1"/>
          <p:nvPr/>
        </p:nvSpPr>
        <p:spPr>
          <a:xfrm>
            <a:off x="109464" y="689239"/>
            <a:ext cx="2783829" cy="11264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r>
              <a:rPr lang="en-US" altLang="zh-TW" sz="1600" dirty="0" smtClean="0">
                <a:solidFill>
                  <a:srgbClr val="000000"/>
                </a:solidFill>
                <a:latin typeface="Montserrat" pitchFamily="2" charset="0"/>
                <a:cs typeface="Calibri" pitchFamily="34" charset="0"/>
              </a:rPr>
              <a:t>Previously</a:t>
            </a:r>
            <a:endParaRPr lang="en-US" altLang="zh-TW" sz="1600" dirty="0">
              <a:solidFill>
                <a:srgbClr val="000000"/>
              </a:solidFill>
              <a:latin typeface="Montserrat" pitchFamily="2" charset="0"/>
              <a:cs typeface="Calibri" pitchFamily="34" charset="0"/>
            </a:endParaRPr>
          </a:p>
          <a:p>
            <a:pPr marL="285750" indent="-285750" fontAlgn="ctr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en-US" altLang="zh-TW" sz="1600" dirty="0" smtClean="0">
                <a:solidFill>
                  <a:srgbClr val="000000"/>
                </a:solidFill>
                <a:latin typeface="Montserrat" pitchFamily="2" charset="0"/>
                <a:cs typeface="Calibri" pitchFamily="34" charset="0"/>
              </a:rPr>
              <a:t>Duplicated file names are processed one by one.</a:t>
            </a:r>
          </a:p>
        </p:txBody>
      </p:sp>
      <p:grpSp>
        <p:nvGrpSpPr>
          <p:cNvPr id="48" name="群組 47"/>
          <p:cNvGrpSpPr/>
          <p:nvPr/>
        </p:nvGrpSpPr>
        <p:grpSpPr>
          <a:xfrm>
            <a:off x="3354112" y="2480294"/>
            <a:ext cx="5587595" cy="1874372"/>
            <a:chOff x="3354112" y="2480294"/>
            <a:chExt cx="5587595" cy="1874372"/>
          </a:xfrm>
        </p:grpSpPr>
        <p:grpSp>
          <p:nvGrpSpPr>
            <p:cNvPr id="31" name="群組 30"/>
            <p:cNvGrpSpPr/>
            <p:nvPr/>
          </p:nvGrpSpPr>
          <p:grpSpPr>
            <a:xfrm>
              <a:off x="3354112" y="2480294"/>
              <a:ext cx="5587595" cy="1874372"/>
              <a:chOff x="3354112" y="2480294"/>
              <a:chExt cx="5587595" cy="1874372"/>
            </a:xfrm>
          </p:grpSpPr>
          <p:cxnSp>
            <p:nvCxnSpPr>
              <p:cNvPr id="14" name="直線單箭頭接點 13"/>
              <p:cNvCxnSpPr/>
              <p:nvPr/>
            </p:nvCxnSpPr>
            <p:spPr>
              <a:xfrm flipV="1">
                <a:off x="5473221" y="3673330"/>
                <a:ext cx="641520" cy="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文字方塊 14"/>
              <p:cNvSpPr txBox="1"/>
              <p:nvPr/>
            </p:nvSpPr>
            <p:spPr>
              <a:xfrm>
                <a:off x="5445224" y="3302441"/>
                <a:ext cx="88426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700" dirty="0" smtClean="0">
                    <a:solidFill>
                      <a:srgbClr val="000000"/>
                    </a:solidFill>
                  </a:rPr>
                  <a:t>Duplicated folder names.</a:t>
                </a:r>
                <a:endParaRPr lang="zh-TW" altLang="en-US" sz="700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30" name="群組 29"/>
              <p:cNvGrpSpPr/>
              <p:nvPr/>
            </p:nvGrpSpPr>
            <p:grpSpPr>
              <a:xfrm>
                <a:off x="3354112" y="2978260"/>
                <a:ext cx="2376264" cy="1326181"/>
                <a:chOff x="4070591" y="2947835"/>
                <a:chExt cx="2376264" cy="1326181"/>
              </a:xfrm>
            </p:grpSpPr>
            <p:pic>
              <p:nvPicPr>
                <p:cNvPr id="9" name="Picture 2" descr="G:\Export\2018-08-22_171643.png"/>
                <p:cNvPicPr>
                  <a:picLocks noChangeAspect="1" noChangeArrowheads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568" t="9724" r="1688"/>
                <a:stretch/>
              </p:blipFill>
              <p:spPr bwMode="auto">
                <a:xfrm>
                  <a:off x="4070591" y="3044293"/>
                  <a:ext cx="2091112" cy="109752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0" name="矩形 9"/>
                <p:cNvSpPr/>
                <p:nvPr/>
              </p:nvSpPr>
              <p:spPr>
                <a:xfrm>
                  <a:off x="5048493" y="3107671"/>
                  <a:ext cx="380202" cy="190101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" name="文字方塊 10"/>
                <p:cNvSpPr txBox="1"/>
                <p:nvPr/>
              </p:nvSpPr>
              <p:spPr>
                <a:xfrm>
                  <a:off x="5372487" y="2947835"/>
                  <a:ext cx="190101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sz="1000" dirty="0" smtClean="0">
                      <a:solidFill>
                        <a:srgbClr val="000000"/>
                      </a:solidFill>
                    </a:rPr>
                    <a:t>1</a:t>
                  </a:r>
                  <a:endParaRPr lang="zh-TW" altLang="en-US" sz="10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" name="矩形 11"/>
                <p:cNvSpPr/>
                <p:nvPr/>
              </p:nvSpPr>
              <p:spPr>
                <a:xfrm>
                  <a:off x="5990316" y="4032234"/>
                  <a:ext cx="190101" cy="95051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" name="文字方塊 12"/>
                <p:cNvSpPr txBox="1"/>
                <p:nvPr/>
              </p:nvSpPr>
              <p:spPr>
                <a:xfrm>
                  <a:off x="6094650" y="4027795"/>
                  <a:ext cx="190101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rgbClr val="000000"/>
                      </a:solidFill>
                    </a:rPr>
                    <a:t>2</a:t>
                  </a:r>
                  <a:endParaRPr lang="zh-TW" altLang="en-US" sz="10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" name="文字方塊 15"/>
                <p:cNvSpPr txBox="1"/>
                <p:nvPr/>
              </p:nvSpPr>
              <p:spPr>
                <a:xfrm>
                  <a:off x="4878521" y="3869727"/>
                  <a:ext cx="1568334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sz="700" dirty="0" smtClean="0">
                      <a:solidFill>
                        <a:srgbClr val="000000"/>
                      </a:solidFill>
                    </a:rPr>
                    <a:t>There are 3 Folder</a:t>
                  </a:r>
                  <a:r>
                    <a:rPr lang="zh-TW" altLang="en-US" sz="700" dirty="0" smtClean="0">
                      <a:solidFill>
                        <a:srgbClr val="000000"/>
                      </a:solidFill>
                    </a:rPr>
                    <a:t> </a:t>
                  </a:r>
                  <a:r>
                    <a:rPr lang="en-US" altLang="zh-TW" sz="700" dirty="0" smtClean="0">
                      <a:solidFill>
                        <a:srgbClr val="000000"/>
                      </a:solidFill>
                    </a:rPr>
                    <a:t>name existed.</a:t>
                  </a:r>
                  <a:endParaRPr lang="zh-TW" altLang="en-US" sz="700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5" name="群組 4"/>
              <p:cNvGrpSpPr/>
              <p:nvPr/>
            </p:nvGrpSpPr>
            <p:grpSpPr>
              <a:xfrm>
                <a:off x="6167797" y="2480294"/>
                <a:ext cx="2773910" cy="1874372"/>
                <a:chOff x="7125664" y="2386867"/>
                <a:chExt cx="1776667" cy="1321154"/>
              </a:xfrm>
            </p:grpSpPr>
            <p:grpSp>
              <p:nvGrpSpPr>
                <p:cNvPr id="17" name="群組 16"/>
                <p:cNvGrpSpPr/>
                <p:nvPr/>
              </p:nvGrpSpPr>
              <p:grpSpPr>
                <a:xfrm>
                  <a:off x="7125664" y="2386867"/>
                  <a:ext cx="1776667" cy="1321154"/>
                  <a:chOff x="4860032" y="1177757"/>
                  <a:chExt cx="2691919" cy="2001747"/>
                </a:xfrm>
              </p:grpSpPr>
              <p:sp>
                <p:nvSpPr>
                  <p:cNvPr id="19" name="文字方塊 18"/>
                  <p:cNvSpPr txBox="1"/>
                  <p:nvPr/>
                </p:nvSpPr>
                <p:spPr>
                  <a:xfrm>
                    <a:off x="5436096" y="1177757"/>
                    <a:ext cx="1656183" cy="37306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TW" sz="1000" dirty="0" smtClean="0">
                        <a:solidFill>
                          <a:srgbClr val="000000"/>
                        </a:solidFill>
                      </a:rPr>
                      <a:t>Warming</a:t>
                    </a:r>
                    <a:endParaRPr lang="zh-TW" altLang="en-US" sz="1000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0" name="文字方塊 19"/>
                  <p:cNvSpPr txBox="1"/>
                  <p:nvPr/>
                </p:nvSpPr>
                <p:spPr>
                  <a:xfrm>
                    <a:off x="4860032" y="1498206"/>
                    <a:ext cx="2461606" cy="30311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TW" sz="700" dirty="0" smtClean="0">
                        <a:solidFill>
                          <a:srgbClr val="000000"/>
                        </a:solidFill>
                      </a:rPr>
                      <a:t>There are 3 folders name existed.</a:t>
                    </a:r>
                    <a:endParaRPr lang="zh-TW" altLang="en-US" sz="700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" name="文字方塊 20"/>
                  <p:cNvSpPr txBox="1"/>
                  <p:nvPr/>
                </p:nvSpPr>
                <p:spPr>
                  <a:xfrm>
                    <a:off x="4860032" y="1769379"/>
                    <a:ext cx="2461606" cy="79275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TW" sz="700" dirty="0" smtClean="0">
                        <a:solidFill>
                          <a:srgbClr val="000000"/>
                        </a:solidFill>
                      </a:rPr>
                      <a:t>ASD Folder name existed.</a:t>
                    </a:r>
                  </a:p>
                  <a:p>
                    <a:r>
                      <a:rPr lang="en-US" altLang="zh-TW" sz="700" dirty="0" smtClean="0">
                        <a:solidFill>
                          <a:srgbClr val="000000"/>
                        </a:solidFill>
                      </a:rPr>
                      <a:t>YES: Overwrite.</a:t>
                    </a:r>
                  </a:p>
                  <a:p>
                    <a:r>
                      <a:rPr lang="en-US" altLang="zh-TW" sz="700" dirty="0" smtClean="0">
                        <a:solidFill>
                          <a:srgbClr val="000000"/>
                        </a:solidFill>
                      </a:rPr>
                      <a:t>NO: Save as.</a:t>
                    </a:r>
                  </a:p>
                  <a:p>
                    <a:r>
                      <a:rPr lang="en-US" altLang="zh-TW" sz="700" dirty="0" smtClean="0">
                        <a:solidFill>
                          <a:srgbClr val="000000"/>
                        </a:solidFill>
                      </a:rPr>
                      <a:t>CANCEL: Ignore</a:t>
                    </a:r>
                    <a:endParaRPr lang="zh-TW" altLang="en-US" sz="700" dirty="0">
                      <a:solidFill>
                        <a:srgbClr val="000000"/>
                      </a:solidFill>
                    </a:endParaRPr>
                  </a:p>
                </p:txBody>
              </p:sp>
              <p:pic>
                <p:nvPicPr>
                  <p:cNvPr id="22" name="Picture 2" descr="D:\規格簡報\規格簡報製作素材\Empty button.png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737034" y="2744228"/>
                    <a:ext cx="671770" cy="276225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23" name="文字方塊 22"/>
                  <p:cNvSpPr txBox="1"/>
                  <p:nvPr/>
                </p:nvSpPr>
                <p:spPr>
                  <a:xfrm>
                    <a:off x="6817405" y="2759809"/>
                    <a:ext cx="576064" cy="41969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TW" sz="600" dirty="0" smtClean="0"/>
                      <a:t>Cancel</a:t>
                    </a:r>
                    <a:endParaRPr lang="zh-TW" altLang="en-US" sz="600" dirty="0"/>
                  </a:p>
                </p:txBody>
              </p:sp>
              <p:pic>
                <p:nvPicPr>
                  <p:cNvPr id="24" name="Picture 2" descr="D:\規格簡報\規格簡報製作素材\Empty button.png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012160" y="2740729"/>
                    <a:ext cx="671770" cy="276225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25" name="文字方塊 24"/>
                  <p:cNvSpPr txBox="1"/>
                  <p:nvPr/>
                </p:nvSpPr>
                <p:spPr>
                  <a:xfrm>
                    <a:off x="6060353" y="2756312"/>
                    <a:ext cx="576064" cy="27979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TW" sz="600" dirty="0" smtClean="0"/>
                      <a:t>No</a:t>
                    </a:r>
                    <a:endParaRPr lang="zh-TW" altLang="en-US" sz="600" dirty="0"/>
                  </a:p>
                </p:txBody>
              </p:sp>
              <p:pic>
                <p:nvPicPr>
                  <p:cNvPr id="26" name="Picture 2" descr="D:\規格簡報\規格簡報製作素材\Empty button.png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281991" y="2732336"/>
                    <a:ext cx="671770" cy="276225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27" name="文字方塊 26"/>
                  <p:cNvSpPr txBox="1"/>
                  <p:nvPr/>
                </p:nvSpPr>
                <p:spPr>
                  <a:xfrm>
                    <a:off x="5330185" y="2747916"/>
                    <a:ext cx="576064" cy="27979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TW" sz="600" dirty="0" smtClean="0"/>
                      <a:t>Yes</a:t>
                    </a:r>
                    <a:endParaRPr lang="zh-TW" altLang="en-US" sz="600" dirty="0"/>
                  </a:p>
                </p:txBody>
              </p:sp>
              <p:sp>
                <p:nvSpPr>
                  <p:cNvPr id="28" name="矩形 27"/>
                  <p:cNvSpPr/>
                  <p:nvPr/>
                </p:nvSpPr>
                <p:spPr>
                  <a:xfrm>
                    <a:off x="4994522" y="2518871"/>
                    <a:ext cx="144016" cy="123110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9" name="文字方塊 28"/>
                  <p:cNvSpPr txBox="1"/>
                  <p:nvPr/>
                </p:nvSpPr>
                <p:spPr>
                  <a:xfrm>
                    <a:off x="5090345" y="2455256"/>
                    <a:ext cx="2461606" cy="30311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TW" sz="700" dirty="0" smtClean="0">
                        <a:solidFill>
                          <a:srgbClr val="000000"/>
                        </a:solidFill>
                      </a:rPr>
                      <a:t>Apply to all folders</a:t>
                    </a:r>
                    <a:endParaRPr lang="zh-TW" altLang="en-US" sz="700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7" name="等腰三角形 6"/>
                <p:cNvSpPr/>
                <p:nvPr/>
              </p:nvSpPr>
              <p:spPr>
                <a:xfrm>
                  <a:off x="7220714" y="3280155"/>
                  <a:ext cx="88764" cy="106313"/>
                </a:xfrm>
                <a:prstGeom prst="triangle">
                  <a:avLst/>
                </a:prstGeom>
                <a:solidFill>
                  <a:srgbClr val="FFFFFF"/>
                </a:solidFill>
                <a:ln w="25400" cap="flat">
                  <a:solidFill>
                    <a:srgbClr val="FF0000"/>
                  </a:solidFill>
                  <a:prstDash val="solid"/>
                  <a:round/>
                </a:ln>
                <a:effectLst>
                  <a:outerShdw blurRad="38100" dist="23000" dir="5400000" rotWithShape="0">
                    <a:srgbClr val="000000">
                      <a:alpha val="35000"/>
                    </a:srgbClr>
                  </a:outerShdw>
                </a:effectLst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8" tIns="45718" rIns="45718" bIns="45718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TW" altLang="en-US" sz="1800" b="0" i="0" u="none" strike="noStrike" cap="none" spc="0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Helvetica"/>
                  </a:endParaRPr>
                </a:p>
              </p:txBody>
            </p:sp>
          </p:grpSp>
        </p:grpSp>
        <p:sp>
          <p:nvSpPr>
            <p:cNvPr id="46" name="矩形 45"/>
            <p:cNvSpPr/>
            <p:nvPr/>
          </p:nvSpPr>
          <p:spPr>
            <a:xfrm>
              <a:off x="6627992" y="3898466"/>
              <a:ext cx="593610" cy="251918"/>
            </a:xfrm>
            <a:prstGeom prst="rect">
              <a:avLst/>
            </a:prstGeom>
            <a:noFill/>
            <a:ln w="38100" cap="flat">
              <a:solidFill>
                <a:srgbClr val="FF0000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8166506" y="3924907"/>
              <a:ext cx="593610" cy="251918"/>
            </a:xfrm>
            <a:prstGeom prst="rect">
              <a:avLst/>
            </a:prstGeom>
            <a:noFill/>
            <a:ln w="38100" cap="flat">
              <a:solidFill>
                <a:srgbClr val="FF0000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</p:grpSp>
      <p:cxnSp>
        <p:nvCxnSpPr>
          <p:cNvPr id="49" name="直線接點 48"/>
          <p:cNvCxnSpPr/>
          <p:nvPr/>
        </p:nvCxnSpPr>
        <p:spPr>
          <a:xfrm>
            <a:off x="323528" y="699542"/>
            <a:ext cx="8532440" cy="0"/>
          </a:xfrm>
          <a:prstGeom prst="line">
            <a:avLst/>
          </a:prstGeom>
          <a:ln w="12700">
            <a:solidFill>
              <a:srgbClr val="78BE2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443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39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古典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8E38E289563E44813047482887AFC0" ma:contentTypeVersion="10" ma:contentTypeDescription="Create a new document." ma:contentTypeScope="" ma:versionID="fd559200edac0e70afbfdc5d4bf3c5d0">
  <xsd:schema xmlns:xsd="http://www.w3.org/2001/XMLSchema" xmlns:xs="http://www.w3.org/2001/XMLSchema" xmlns:p="http://schemas.microsoft.com/office/2006/metadata/properties" xmlns:ns2="37f044d9-c221-438f-aa9e-01cf4efadde3" targetNamespace="http://schemas.microsoft.com/office/2006/metadata/properties" ma:root="true" ma:fieldsID="6db7a51b74ce38b3c94072902ae71db2" ns2:_="">
    <xsd:import namespace="37f044d9-c221-438f-aa9e-01cf4efadd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f044d9-c221-438f-aa9e-01cf4efadd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D03B010-838D-4C22-8835-B518F401E3D1}"/>
</file>

<file path=customXml/itemProps2.xml><?xml version="1.0" encoding="utf-8"?>
<ds:datastoreItem xmlns:ds="http://schemas.openxmlformats.org/officeDocument/2006/customXml" ds:itemID="{4F424BD8-AEDD-4B57-86FF-4DB7DC8479FC}"/>
</file>

<file path=customXml/itemProps3.xml><?xml version="1.0" encoding="utf-8"?>
<ds:datastoreItem xmlns:ds="http://schemas.openxmlformats.org/officeDocument/2006/customXml" ds:itemID="{79DD7D45-B717-4BBD-8588-088E5B490860}"/>
</file>

<file path=docProps/app.xml><?xml version="1.0" encoding="utf-8"?>
<Properties xmlns="http://schemas.openxmlformats.org/officeDocument/2006/extended-properties" xmlns:vt="http://schemas.openxmlformats.org/officeDocument/2006/docPropsVTypes">
  <TotalTime>2292</TotalTime>
  <Words>131</Words>
  <Application>Microsoft Office PowerPoint</Application>
  <PresentationFormat>如螢幕大小 (16:9)</PresentationFormat>
  <Paragraphs>31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PowerPoint 簡報</vt:lpstr>
      <vt:lpstr>[Import/Export]  Add Apply to All Files  </vt:lpstr>
      <vt:lpstr>Introduction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Joe.Lin 林俊志</dc:creator>
  <cp:lastModifiedBy>Hsiang.Tsui 崔靖翔</cp:lastModifiedBy>
  <cp:revision>63</cp:revision>
  <dcterms:created xsi:type="dcterms:W3CDTF">2018-08-09T05:52:04Z</dcterms:created>
  <dcterms:modified xsi:type="dcterms:W3CDTF">2019-05-16T06:53:29Z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0x010100DE8E38E289563E44813047482887AFC0</vt:lpwstr>
  </property>
</Properties>
</file>