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0" r:id="rId4"/>
    <p:sldId id="259" r:id="rId5"/>
    <p:sldId id="288" r:id="rId6"/>
    <p:sldId id="289" r:id="rId7"/>
    <p:sldId id="290" r:id="rId8"/>
    <p:sldId id="291" r:id="rId9"/>
    <p:sldId id="284" r:id="rId10"/>
    <p:sldId id="267" r:id="rId11"/>
    <p:sldId id="268" r:id="rId12"/>
    <p:sldId id="269" r:id="rId13"/>
    <p:sldId id="270" r:id="rId14"/>
    <p:sldId id="273" r:id="rId15"/>
    <p:sldId id="271" r:id="rId16"/>
    <p:sldId id="275" r:id="rId17"/>
    <p:sldId id="276" r:id="rId18"/>
    <p:sldId id="277" r:id="rId19"/>
    <p:sldId id="278" r:id="rId20"/>
    <p:sldId id="257" r:id="rId2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C236-2D4F-4EB8-9EDC-4D8934F5446A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910A-8BA5-4C0A-8409-5FC759C9F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30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910A-8BA5-4C0A-8409-5FC759C9F5F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94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4669323"/>
            <a:ext cx="9144000" cy="468000"/>
            <a:chOff x="0" y="5257798"/>
            <a:chExt cx="9144000" cy="468000"/>
          </a:xfrm>
        </p:grpSpPr>
        <p:grpSp>
          <p:nvGrpSpPr>
            <p:cNvPr id="8" name="群組 7"/>
            <p:cNvGrpSpPr/>
            <p:nvPr/>
          </p:nvGrpSpPr>
          <p:grpSpPr>
            <a:xfrm>
              <a:off x="0" y="5257798"/>
              <a:ext cx="9144000" cy="468000"/>
              <a:chOff x="0" y="5257798"/>
              <a:chExt cx="9144000" cy="468000"/>
            </a:xfrm>
          </p:grpSpPr>
          <p:pic>
            <p:nvPicPr>
              <p:cNvPr id="11" name="image1.png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5257798"/>
                <a:ext cx="9144000" cy="46800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0" y="5257798"/>
                <a:ext cx="9144000" cy="468000"/>
              </a:xfrm>
              <a:prstGeom prst="rect">
                <a:avLst/>
              </a:prstGeom>
              <a:solidFill>
                <a:srgbClr val="00394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Shape 4"/>
            <p:cNvSpPr/>
            <p:nvPr/>
          </p:nvSpPr>
          <p:spPr>
            <a:xfrm>
              <a:off x="3124200" y="5414854"/>
              <a:ext cx="2895600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1200" b="1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000" dirty="0">
                  <a:solidFill>
                    <a:schemeClr val="bg1"/>
                  </a:solidFill>
                </a:rPr>
                <a:t>Confidential </a:t>
              </a: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09" y="5419798"/>
              <a:ext cx="1909672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91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0" y="4669323"/>
            <a:ext cx="9144000" cy="468000"/>
            <a:chOff x="0" y="5257798"/>
            <a:chExt cx="9144000" cy="468000"/>
          </a:xfrm>
        </p:grpSpPr>
        <p:grpSp>
          <p:nvGrpSpPr>
            <p:cNvPr id="12" name="群組 11"/>
            <p:cNvGrpSpPr/>
            <p:nvPr/>
          </p:nvGrpSpPr>
          <p:grpSpPr>
            <a:xfrm>
              <a:off x="0" y="5257798"/>
              <a:ext cx="9144000" cy="468000"/>
              <a:chOff x="0" y="5257798"/>
              <a:chExt cx="9144000" cy="468000"/>
            </a:xfrm>
          </p:grpSpPr>
          <p:pic>
            <p:nvPicPr>
              <p:cNvPr id="15" name="image1.png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5257798"/>
                <a:ext cx="9144000" cy="46800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0" y="5257798"/>
                <a:ext cx="9144000" cy="468000"/>
              </a:xfrm>
              <a:prstGeom prst="rect">
                <a:avLst/>
              </a:prstGeom>
              <a:solidFill>
                <a:srgbClr val="00394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Shape 4"/>
            <p:cNvSpPr/>
            <p:nvPr/>
          </p:nvSpPr>
          <p:spPr>
            <a:xfrm>
              <a:off x="3124200" y="5414854"/>
              <a:ext cx="2895600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1200" b="1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000" dirty="0">
                  <a:solidFill>
                    <a:schemeClr val="bg1"/>
                  </a:solidFill>
                </a:rPr>
                <a:t>Confidential 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09" y="5419798"/>
              <a:ext cx="1909672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8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內容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0"/>
          <p:cNvSpPr>
            <a:spLocks noGrp="1"/>
          </p:cNvSpPr>
          <p:nvPr>
            <p:ph sz="quarter" idx="12"/>
          </p:nvPr>
        </p:nvSpPr>
        <p:spPr>
          <a:xfrm>
            <a:off x="323528" y="734616"/>
            <a:ext cx="6840538" cy="3786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1pPr>
            <a:lvl2pPr marL="0" marR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2pPr>
            <a:lvl3pPr marL="0" marR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3pPr>
            <a:lvl4pPr marL="0" marR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4pPr>
            <a:lvl5pPr marL="0" marR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kumimoji="0" lang="zh-TW" altLang="en-US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9" name="圖片版面配置區 18"/>
          <p:cNvSpPr>
            <a:spLocks noGrp="1"/>
          </p:cNvSpPr>
          <p:nvPr>
            <p:ph type="pic" sz="quarter" idx="11"/>
          </p:nvPr>
        </p:nvSpPr>
        <p:spPr>
          <a:xfrm>
            <a:off x="468313" y="2950369"/>
            <a:ext cx="7991475" cy="172759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0"/>
          </p:nvPr>
        </p:nvSpPr>
        <p:spPr>
          <a:xfrm>
            <a:off x="468313" y="1113235"/>
            <a:ext cx="7991475" cy="172878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1pPr>
            <a:lvl2pPr marL="285750" marR="0" indent="-2857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2pPr>
            <a:lvl3pPr marL="285750" marR="0" indent="-2857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3pPr>
            <a:lvl4pPr marL="285750" marR="0" indent="-2857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kumimoji="0" lang="zh-TW" alt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4pPr>
            <a:lvl5pPr marL="285750" marR="0" indent="-2857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kumimoji="0" lang="zh-TW" altLang="en-US" sz="2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內容版面配置區 22"/>
          <p:cNvSpPr>
            <a:spLocks noGrp="1"/>
          </p:cNvSpPr>
          <p:nvPr>
            <p:ph sz="quarter" idx="13"/>
          </p:nvPr>
        </p:nvSpPr>
        <p:spPr>
          <a:xfrm>
            <a:off x="338064" y="142410"/>
            <a:ext cx="6106144" cy="6471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TW" altLang="en-US" sz="24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ea"/>
                <a:ea typeface="微軟正黑體" panose="020B0604030504040204" pitchFamily="34" charset="-120"/>
                <a:cs typeface="+mj-cs"/>
                <a:sym typeface="Helvetica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TW" alt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ea"/>
                <a:ea typeface="微軟正黑體" panose="020B0604030504040204" pitchFamily="34" charset="-120"/>
                <a:cs typeface="+mj-cs"/>
                <a:sym typeface="Helvetica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TW" alt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ea"/>
                <a:ea typeface="微軟正黑體" panose="020B0604030504040204" pitchFamily="34" charset="-120"/>
                <a:cs typeface="+mj-cs"/>
                <a:sym typeface="Helvetica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TW" alt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ea"/>
                <a:ea typeface="微軟正黑體" panose="020B0604030504040204" pitchFamily="34" charset="-120"/>
                <a:cs typeface="+mj-cs"/>
                <a:sym typeface="Helvetica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TW" altLang="en-US" sz="2400" b="1" i="0" u="none" strike="noStrike" kern="1200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ea"/>
                <a:ea typeface="微軟正黑體" panose="020B0604030504040204" pitchFamily="34" charset="-120"/>
                <a:cs typeface="+mj-cs"/>
                <a:sym typeface="Helvetica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5" name="Shape 7"/>
          <p:cNvSpPr>
            <a:spLocks noGrp="1"/>
          </p:cNvSpPr>
          <p:nvPr>
            <p:ph type="sldNum" sz="quarter" idx="2"/>
          </p:nvPr>
        </p:nvSpPr>
        <p:spPr>
          <a:xfrm>
            <a:off x="8732005" y="4840002"/>
            <a:ext cx="310337" cy="29238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3125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4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4669323"/>
            <a:ext cx="9144000" cy="468000"/>
            <a:chOff x="0" y="5257798"/>
            <a:chExt cx="9144000" cy="468000"/>
          </a:xfrm>
        </p:grpSpPr>
        <p:grpSp>
          <p:nvGrpSpPr>
            <p:cNvPr id="6" name="群組 5"/>
            <p:cNvGrpSpPr/>
            <p:nvPr/>
          </p:nvGrpSpPr>
          <p:grpSpPr>
            <a:xfrm>
              <a:off x="0" y="5257798"/>
              <a:ext cx="9144000" cy="468000"/>
              <a:chOff x="0" y="5257798"/>
              <a:chExt cx="9144000" cy="468000"/>
            </a:xfrm>
          </p:grpSpPr>
          <p:pic>
            <p:nvPicPr>
              <p:cNvPr id="9" name="image1.png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5257798"/>
                <a:ext cx="9144000" cy="46800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" name="矩形 9"/>
              <p:cNvSpPr/>
              <p:nvPr/>
            </p:nvSpPr>
            <p:spPr>
              <a:xfrm>
                <a:off x="0" y="5257798"/>
                <a:ext cx="9144000" cy="468000"/>
              </a:xfrm>
              <a:prstGeom prst="rect">
                <a:avLst/>
              </a:prstGeom>
              <a:solidFill>
                <a:srgbClr val="00394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Shape 4"/>
            <p:cNvSpPr/>
            <p:nvPr/>
          </p:nvSpPr>
          <p:spPr>
            <a:xfrm>
              <a:off x="3124200" y="5414854"/>
              <a:ext cx="2895600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1200" b="1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000" dirty="0">
                  <a:solidFill>
                    <a:schemeClr val="bg1"/>
                  </a:solidFill>
                </a:rPr>
                <a:t>Confidential 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09" y="5419798"/>
              <a:ext cx="1909672" cy="144000"/>
            </a:xfrm>
            <a:prstGeom prst="rect">
              <a:avLst/>
            </a:prstGeom>
          </p:spPr>
        </p:pic>
      </p:grpSp>
      <p:pic>
        <p:nvPicPr>
          <p:cNvPr id="18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42" y="470964"/>
            <a:ext cx="1080000" cy="86589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文字方塊 19"/>
          <p:cNvSpPr txBox="1"/>
          <p:nvPr/>
        </p:nvSpPr>
        <p:spPr>
          <a:xfrm>
            <a:off x="0" y="4341757"/>
            <a:ext cx="4224049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spc="0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Helvetica"/>
              </a:rPr>
              <a:t>A </a:t>
            </a:r>
            <a:r>
              <a:rPr lang="en-US" altLang="zh-TW" sz="1000" dirty="0" smtClean="0">
                <a:solidFill>
                  <a:srgbClr val="5B5B5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leading company in collaborative robot and vision technologies.</a:t>
            </a:r>
            <a:endParaRPr kumimoji="0" lang="zh-TW" altLang="en-US" sz="1000" b="0" i="0" u="none" strike="noStrike" cap="none" spc="0" normalizeH="0" baseline="0" dirty="0">
              <a:ln>
                <a:noFill/>
              </a:ln>
              <a:solidFill>
                <a:srgbClr val="5B5B5B"/>
              </a:solidFill>
              <a:effectLst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  <a:sym typeface="Helvetica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00"/>
          <a:stretch/>
        </p:blipFill>
        <p:spPr>
          <a:xfrm>
            <a:off x="203567" y="4078509"/>
            <a:ext cx="2304992" cy="248046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872759" y="2006574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78BE2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Force Control</a:t>
            </a:r>
            <a:endParaRPr lang="zh-TW" altLang="en-US" sz="2800" b="1" dirty="0">
              <a:solidFill>
                <a:srgbClr val="78BE2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字方塊 2"/>
          <p:cNvSpPr txBox="1"/>
          <p:nvPr/>
        </p:nvSpPr>
        <p:spPr>
          <a:xfrm>
            <a:off x="2872759" y="2006574"/>
            <a:ext cx="357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78BE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Force Control Node</a:t>
            </a:r>
            <a:endParaRPr lang="zh-TW" altLang="en-US" sz="2800" b="1" dirty="0">
              <a:solidFill>
                <a:srgbClr val="78BE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88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2952763" cy="4155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79"/>
          <a:stretch/>
        </p:blipFill>
        <p:spPr bwMode="auto">
          <a:xfrm>
            <a:off x="4572000" y="167180"/>
            <a:ext cx="3312368" cy="1416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25" y="1707654"/>
            <a:ext cx="2930715" cy="2804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547665" y="987575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單箭頭接點 2"/>
          <p:cNvCxnSpPr>
            <a:stCxn id="5" idx="3"/>
          </p:cNvCxnSpPr>
          <p:nvPr/>
        </p:nvCxnSpPr>
        <p:spPr>
          <a:xfrm flipV="1">
            <a:off x="3419873" y="875413"/>
            <a:ext cx="1342952" cy="328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5123" idx="2"/>
          </p:cNvCxnSpPr>
          <p:nvPr/>
        </p:nvCxnSpPr>
        <p:spPr>
          <a:xfrm>
            <a:off x="6228184" y="1583645"/>
            <a:ext cx="288032" cy="988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7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93937" y="484855"/>
            <a:ext cx="8943157" cy="4438652"/>
            <a:chOff x="177124" y="252283"/>
            <a:chExt cx="8943157" cy="4438652"/>
          </a:xfrm>
        </p:grpSpPr>
        <p:sp>
          <p:nvSpPr>
            <p:cNvPr id="20" name="矩形 19"/>
            <p:cNvSpPr/>
            <p:nvPr/>
          </p:nvSpPr>
          <p:spPr>
            <a:xfrm>
              <a:off x="177124" y="654757"/>
              <a:ext cx="894315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 smtClean="0">
                  <a:solidFill>
                    <a:schemeClr val="tx2"/>
                  </a:solidFill>
                </a:rPr>
                <a:t>Tool</a:t>
              </a:r>
              <a:r>
                <a:rPr lang="zh-TW" alt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sz="2000" dirty="0" smtClean="0">
                  <a:solidFill>
                    <a:schemeClr val="tx2"/>
                  </a:solidFill>
                </a:rPr>
                <a:t>Base</a:t>
              </a:r>
              <a:r>
                <a:rPr lang="zh-TW" alt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sz="2000" dirty="0" smtClean="0">
                  <a:solidFill>
                    <a:schemeClr val="tx2"/>
                  </a:solidFill>
                </a:rPr>
                <a:t>(Default)</a:t>
              </a:r>
            </a:p>
            <a:p>
              <a:endParaRPr lang="en-US" altLang="zh-TW" sz="2000" dirty="0">
                <a:solidFill>
                  <a:schemeClr val="tx2"/>
                </a:solidFill>
              </a:endParaRPr>
            </a:p>
            <a:p>
              <a:r>
                <a:rPr lang="en-US" altLang="zh-TW" sz="2000" dirty="0">
                  <a:solidFill>
                    <a:schemeClr val="tx2"/>
                  </a:solidFill>
                </a:rPr>
                <a:t>The force sensor calculates that the resulting coordinate system coincides with the direction of the TCP coordinate system.</a:t>
              </a:r>
              <a:endParaRPr lang="en-US" altLang="zh-TW" sz="20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1232003" y="3509286"/>
              <a:ext cx="2016224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3229405" y="2206854"/>
              <a:ext cx="0" cy="130243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線接點 22"/>
            <p:cNvCxnSpPr/>
            <p:nvPr/>
          </p:nvCxnSpPr>
          <p:spPr>
            <a:xfrm flipH="1" flipV="1">
              <a:off x="3229405" y="2206854"/>
              <a:ext cx="1819022" cy="130243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5048429" y="3509287"/>
              <a:ext cx="881368" cy="10801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5929797" y="2753202"/>
              <a:ext cx="1782926" cy="86409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7712723" y="2753202"/>
              <a:ext cx="864096" cy="1206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non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24530"/>
            <a:stretch/>
          </p:blipFill>
          <p:spPr bwMode="auto">
            <a:xfrm rot="16200000">
              <a:off x="1513199" y="2378238"/>
              <a:ext cx="922916" cy="96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流程圖: 磁碟 27"/>
            <p:cNvSpPr/>
            <p:nvPr/>
          </p:nvSpPr>
          <p:spPr>
            <a:xfrm>
              <a:off x="1895204" y="2924391"/>
              <a:ext cx="560929" cy="733655"/>
            </a:xfrm>
            <a:prstGeom prst="flowChartMagneticDisk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24530"/>
            <a:stretch/>
          </p:blipFill>
          <p:spPr bwMode="auto">
            <a:xfrm rot="19081481">
              <a:off x="4577040" y="2297052"/>
              <a:ext cx="1230554" cy="72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24530"/>
            <a:stretch/>
          </p:blipFill>
          <p:spPr bwMode="auto">
            <a:xfrm rot="14065074">
              <a:off x="5980935" y="2160890"/>
              <a:ext cx="922916" cy="96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直線單箭頭接點 30"/>
            <p:cNvCxnSpPr/>
            <p:nvPr/>
          </p:nvCxnSpPr>
          <p:spPr>
            <a:xfrm>
              <a:off x="2240116" y="3404585"/>
              <a:ext cx="765913" cy="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線單箭頭接點 31"/>
            <p:cNvCxnSpPr/>
            <p:nvPr/>
          </p:nvCxnSpPr>
          <p:spPr>
            <a:xfrm flipH="1" flipV="1">
              <a:off x="2992405" y="2450235"/>
              <a:ext cx="13623" cy="765683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3302262" y="2057052"/>
              <a:ext cx="873697" cy="623759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5991614" y="3122422"/>
              <a:ext cx="640460" cy="337593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5" name="流程圖: 磁碟 34"/>
            <p:cNvSpPr/>
            <p:nvPr/>
          </p:nvSpPr>
          <p:spPr>
            <a:xfrm rot="2929714">
              <a:off x="4677931" y="2706323"/>
              <a:ext cx="420697" cy="733655"/>
            </a:xfrm>
            <a:prstGeom prst="flowChartMagneticDisk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6" name="流程圖: 磁碟 35"/>
            <p:cNvSpPr/>
            <p:nvPr/>
          </p:nvSpPr>
          <p:spPr>
            <a:xfrm rot="19459278">
              <a:off x="6711765" y="2506142"/>
              <a:ext cx="560929" cy="733655"/>
            </a:xfrm>
            <a:prstGeom prst="flowChartMagneticDisk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1986474" y="3404586"/>
              <a:ext cx="939317" cy="771748"/>
              <a:chOff x="-1831949" y="3597949"/>
              <a:chExt cx="939317" cy="1028997"/>
            </a:xfrm>
          </p:grpSpPr>
          <p:grpSp>
            <p:nvGrpSpPr>
              <p:cNvPr id="38" name="群組 37"/>
              <p:cNvGrpSpPr/>
              <p:nvPr/>
            </p:nvGrpSpPr>
            <p:grpSpPr>
              <a:xfrm>
                <a:off x="-1684312" y="3729400"/>
                <a:ext cx="529761" cy="499785"/>
                <a:chOff x="-1684312" y="3729400"/>
                <a:chExt cx="529761" cy="499785"/>
              </a:xfrm>
            </p:grpSpPr>
            <p:cxnSp>
              <p:nvCxnSpPr>
                <p:cNvPr id="41" name="直線接點 40"/>
                <p:cNvCxnSpPr/>
                <p:nvPr/>
              </p:nvCxnSpPr>
              <p:spPr>
                <a:xfrm>
                  <a:off x="-1684312" y="3746679"/>
                  <a:ext cx="529761" cy="10319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2" name="直線接點 41"/>
                <p:cNvCxnSpPr/>
                <p:nvPr/>
              </p:nvCxnSpPr>
              <p:spPr>
                <a:xfrm>
                  <a:off x="-1684312" y="3729400"/>
                  <a:ext cx="0" cy="499785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39" name="矩形 38"/>
              <p:cNvSpPr/>
              <p:nvPr/>
            </p:nvSpPr>
            <p:spPr>
              <a:xfrm>
                <a:off x="-1831949" y="4216577"/>
                <a:ext cx="295274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endParaRPr lang="zh-TW" altLang="en-US" sz="14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-1191112" y="3597949"/>
                <a:ext cx="298480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zh-TW" altLang="en-US" sz="1400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 rot="2741682">
              <a:off x="4243038" y="3081055"/>
              <a:ext cx="778707" cy="926404"/>
              <a:chOff x="-1881161" y="3597949"/>
              <a:chExt cx="1038276" cy="926404"/>
            </a:xfrm>
          </p:grpSpPr>
          <p:grpSp>
            <p:nvGrpSpPr>
              <p:cNvPr id="44" name="群組 43"/>
              <p:cNvGrpSpPr/>
              <p:nvPr/>
            </p:nvGrpSpPr>
            <p:grpSpPr>
              <a:xfrm>
                <a:off x="-1684312" y="3729400"/>
                <a:ext cx="529761" cy="499785"/>
                <a:chOff x="-1684312" y="3729400"/>
                <a:chExt cx="529761" cy="499785"/>
              </a:xfrm>
            </p:grpSpPr>
            <p:cxnSp>
              <p:nvCxnSpPr>
                <p:cNvPr id="47" name="直線接點 46"/>
                <p:cNvCxnSpPr/>
                <p:nvPr/>
              </p:nvCxnSpPr>
              <p:spPr>
                <a:xfrm>
                  <a:off x="-1684312" y="3746679"/>
                  <a:ext cx="529761" cy="10319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8" name="直線接點 47"/>
                <p:cNvCxnSpPr/>
                <p:nvPr/>
              </p:nvCxnSpPr>
              <p:spPr>
                <a:xfrm>
                  <a:off x="-1684312" y="3729400"/>
                  <a:ext cx="0" cy="499785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5" name="矩形 44"/>
              <p:cNvSpPr/>
              <p:nvPr/>
            </p:nvSpPr>
            <p:spPr>
              <a:xfrm>
                <a:off x="-1881161" y="4216576"/>
                <a:ext cx="3936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endParaRPr lang="zh-TW" altLang="en-US" sz="14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-1240858" y="3597949"/>
                <a:ext cx="3979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zh-TW" altLang="en-US" sz="1400" dirty="0"/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 rot="19184147">
              <a:off x="7121992" y="2731271"/>
              <a:ext cx="939317" cy="771748"/>
              <a:chOff x="-1831949" y="3546653"/>
              <a:chExt cx="939317" cy="1028997"/>
            </a:xfrm>
          </p:grpSpPr>
          <p:grpSp>
            <p:nvGrpSpPr>
              <p:cNvPr id="50" name="群組 49"/>
              <p:cNvGrpSpPr/>
              <p:nvPr/>
            </p:nvGrpSpPr>
            <p:grpSpPr>
              <a:xfrm>
                <a:off x="-1684312" y="3729400"/>
                <a:ext cx="529761" cy="499785"/>
                <a:chOff x="-1684312" y="3729400"/>
                <a:chExt cx="529761" cy="499785"/>
              </a:xfrm>
            </p:grpSpPr>
            <p:cxnSp>
              <p:nvCxnSpPr>
                <p:cNvPr id="53" name="直線接點 52"/>
                <p:cNvCxnSpPr/>
                <p:nvPr/>
              </p:nvCxnSpPr>
              <p:spPr>
                <a:xfrm>
                  <a:off x="-1684312" y="3746679"/>
                  <a:ext cx="529761" cy="10319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-1684312" y="3729400"/>
                  <a:ext cx="0" cy="499785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51" name="矩形 50"/>
              <p:cNvSpPr/>
              <p:nvPr/>
            </p:nvSpPr>
            <p:spPr>
              <a:xfrm>
                <a:off x="-1831949" y="4165281"/>
                <a:ext cx="295274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endParaRPr lang="zh-TW" altLang="en-US" sz="14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-1191112" y="3546653"/>
                <a:ext cx="298480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zh-TW" altLang="en-US" sz="1400" dirty="0"/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292687" y="3919187"/>
              <a:ext cx="939317" cy="771748"/>
              <a:chOff x="-1831949" y="3597949"/>
              <a:chExt cx="939317" cy="1028997"/>
            </a:xfrm>
          </p:grpSpPr>
          <p:grpSp>
            <p:nvGrpSpPr>
              <p:cNvPr id="56" name="群組 55"/>
              <p:cNvGrpSpPr/>
              <p:nvPr/>
            </p:nvGrpSpPr>
            <p:grpSpPr>
              <a:xfrm>
                <a:off x="-1684312" y="3729400"/>
                <a:ext cx="529761" cy="499785"/>
                <a:chOff x="-1684312" y="3729400"/>
                <a:chExt cx="529761" cy="499785"/>
              </a:xfrm>
            </p:grpSpPr>
            <p:cxnSp>
              <p:nvCxnSpPr>
                <p:cNvPr id="59" name="直線接點 58"/>
                <p:cNvCxnSpPr/>
                <p:nvPr/>
              </p:nvCxnSpPr>
              <p:spPr>
                <a:xfrm>
                  <a:off x="-1684312" y="3746679"/>
                  <a:ext cx="529761" cy="10319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0" name="直線接點 59"/>
                <p:cNvCxnSpPr/>
                <p:nvPr/>
              </p:nvCxnSpPr>
              <p:spPr>
                <a:xfrm>
                  <a:off x="-1684312" y="3729400"/>
                  <a:ext cx="0" cy="499785"/>
                </a:xfrm>
                <a:prstGeom prst="line">
                  <a:avLst/>
                </a:prstGeom>
                <a:noFill/>
                <a:ln w="25400" cap="flat">
                  <a:solidFill>
                    <a:srgbClr val="7030A0"/>
                  </a:solidFill>
                  <a:prstDash val="solid"/>
                  <a:round/>
                  <a:tailEnd type="arrow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57" name="矩形 56"/>
              <p:cNvSpPr/>
              <p:nvPr/>
            </p:nvSpPr>
            <p:spPr>
              <a:xfrm>
                <a:off x="-1831949" y="4216577"/>
                <a:ext cx="295274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</a:t>
                </a:r>
                <a:endParaRPr lang="zh-TW" altLang="en-US" sz="1400" dirty="0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-1191112" y="3597949"/>
                <a:ext cx="298480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kern="100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zh-TW" altLang="en-US" sz="14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277218" y="252283"/>
              <a:ext cx="3690040" cy="270030"/>
              <a:chOff x="-630208" y="2924946"/>
              <a:chExt cx="4762500" cy="504825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0208" y="2924946"/>
                <a:ext cx="476250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211" y="2929625"/>
                <a:ext cx="156210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82036" y="2930376"/>
                <a:ext cx="1495425" cy="46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538" y="253263"/>
              <a:ext cx="1181100" cy="25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93937" y="8282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 Coordinate: Tool Base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058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23528" y="561845"/>
            <a:ext cx="8364469" cy="4585570"/>
            <a:chOff x="383995" y="228187"/>
            <a:chExt cx="8364469" cy="4585570"/>
          </a:xfrm>
        </p:grpSpPr>
        <p:sp>
          <p:nvSpPr>
            <p:cNvPr id="14" name="矩形 13"/>
            <p:cNvSpPr/>
            <p:nvPr/>
          </p:nvSpPr>
          <p:spPr>
            <a:xfrm>
              <a:off x="383996" y="3613428"/>
              <a:ext cx="83644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kern="10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Record the current TCP Pose, and then </a:t>
              </a:r>
              <a:r>
                <a:rPr lang="en-US" altLang="zh-TW" kern="10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force that be measured is based </a:t>
              </a:r>
              <a:r>
                <a:rPr lang="en-US" altLang="zh-TW" kern="10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on </a:t>
              </a:r>
              <a:r>
                <a:rPr lang="en-US" altLang="zh-TW" kern="100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this </a:t>
              </a:r>
              <a:r>
                <a:rPr lang="en-US" altLang="zh-TW" kern="10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Base.</a:t>
              </a:r>
            </a:p>
            <a:p>
              <a:r>
                <a:rPr lang="en-US" altLang="zh-TW" kern="10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This Pose can be selected to record on another base (Record on another base).</a:t>
              </a:r>
              <a:endParaRPr lang="zh-TW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向右箭號 34"/>
            <p:cNvSpPr/>
            <p:nvPr/>
          </p:nvSpPr>
          <p:spPr>
            <a:xfrm>
              <a:off x="3946706" y="1937171"/>
              <a:ext cx="820574" cy="733655"/>
            </a:xfrm>
            <a:prstGeom prst="rightArrow">
              <a:avLst/>
            </a:prstGeom>
            <a:solidFill>
              <a:srgbClr val="FF0000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028039" y="902368"/>
              <a:ext cx="2256768" cy="2563228"/>
              <a:chOff x="3125089" y="946420"/>
              <a:chExt cx="2256768" cy="2563228"/>
            </a:xfrm>
          </p:grpSpPr>
          <p:grpSp>
            <p:nvGrpSpPr>
              <p:cNvPr id="21" name="群組 20"/>
              <p:cNvGrpSpPr/>
              <p:nvPr/>
            </p:nvGrpSpPr>
            <p:grpSpPr>
              <a:xfrm rot="19204713">
                <a:off x="3406347" y="1399070"/>
                <a:ext cx="962950" cy="1306808"/>
                <a:chOff x="4111361" y="1442391"/>
                <a:chExt cx="962950" cy="1742411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75" r="24530"/>
                <a:stretch/>
              </p:blipFill>
              <p:spPr bwMode="auto">
                <a:xfrm rot="16200000">
                  <a:off x="3977559" y="1576193"/>
                  <a:ext cx="1230554" cy="96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圓柱 22"/>
                <p:cNvSpPr/>
                <p:nvPr/>
              </p:nvSpPr>
              <p:spPr>
                <a:xfrm>
                  <a:off x="4547129" y="2101162"/>
                  <a:ext cx="435922" cy="706747"/>
                </a:xfrm>
                <a:prstGeom prst="can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24" name="橢圓 23"/>
                <p:cNvSpPr/>
                <p:nvPr/>
              </p:nvSpPr>
              <p:spPr>
                <a:xfrm>
                  <a:off x="4749086" y="2492342"/>
                  <a:ext cx="49074" cy="692460"/>
                </a:xfrm>
                <a:prstGeom prst="ellipse">
                  <a:avLst/>
                </a:prstGeom>
                <a:solidFill>
                  <a:schemeClr val="tx1">
                    <a:lumMod val="50000"/>
                  </a:schemeClr>
                </a:soli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p:grpSp>
          <p:sp>
            <p:nvSpPr>
              <p:cNvPr id="25" name="立方體 24"/>
              <p:cNvSpPr/>
              <p:nvPr/>
            </p:nvSpPr>
            <p:spPr>
              <a:xfrm>
                <a:off x="3125089" y="2785893"/>
                <a:ext cx="472172" cy="108012"/>
              </a:xfrm>
              <a:prstGeom prst="cube">
                <a:avLst>
                  <a:gd name="adj" fmla="val 95039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26" name="圓柱 25"/>
              <p:cNvSpPr/>
              <p:nvPr/>
            </p:nvSpPr>
            <p:spPr>
              <a:xfrm rot="5400000">
                <a:off x="4497975" y="2226530"/>
                <a:ext cx="424822" cy="608641"/>
              </a:xfrm>
              <a:prstGeom prst="can">
                <a:avLst>
                  <a:gd name="adj" fmla="val 38024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4451408" y="2161285"/>
                <a:ext cx="157915" cy="519345"/>
              </a:xfrm>
              <a:prstGeom prst="ellipse">
                <a:avLst/>
              </a:prstGeom>
              <a:noFill/>
              <a:ln w="25400" cap="flat">
                <a:solidFill>
                  <a:srgbClr val="0070C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4530366" y="1273725"/>
                <a:ext cx="180021" cy="1157832"/>
              </a:xfrm>
              <a:prstGeom prst="straightConnector1">
                <a:avLst/>
              </a:prstGeom>
              <a:noFill/>
              <a:ln w="25400" cap="flat">
                <a:solidFill>
                  <a:srgbClr val="7030A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4384881" y="946420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2"/>
                    </a:solidFill>
                  </a:rPr>
                  <a:t>Fixed</a:t>
                </a:r>
                <a:endParaRPr lang="zh-TW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142501" y="3140316"/>
                <a:ext cx="1210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schemeClr val="tx2"/>
                    </a:solidFill>
                  </a:rPr>
                  <a:t>L</a:t>
                </a:r>
                <a:r>
                  <a:rPr lang="en-US" altLang="zh-TW" dirty="0" smtClean="0">
                    <a:solidFill>
                      <a:schemeClr val="tx2"/>
                    </a:solidFill>
                  </a:rPr>
                  <a:t>andmark</a:t>
                </a:r>
                <a:endParaRPr lang="zh-TW" alt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1" name="直線單箭頭接點 30"/>
              <p:cNvCxnSpPr>
                <a:endCxn id="30" idx="0"/>
              </p:cNvCxnSpPr>
              <p:nvPr/>
            </p:nvCxnSpPr>
            <p:spPr>
              <a:xfrm>
                <a:off x="3474463" y="2947911"/>
                <a:ext cx="273332" cy="192405"/>
              </a:xfrm>
              <a:prstGeom prst="straightConnector1">
                <a:avLst/>
              </a:prstGeom>
              <a:noFill/>
              <a:ln w="25400" cap="flat">
                <a:solidFill>
                  <a:srgbClr val="7030A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6" name="弧形 35"/>
              <p:cNvSpPr/>
              <p:nvPr/>
            </p:nvSpPr>
            <p:spPr>
              <a:xfrm flipH="1">
                <a:off x="4637591" y="2304774"/>
                <a:ext cx="330072" cy="440606"/>
              </a:xfrm>
              <a:prstGeom prst="arc">
                <a:avLst>
                  <a:gd name="adj1" fmla="val 18695091"/>
                  <a:gd name="adj2" fmla="val 2254722"/>
                </a:avLst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單箭頭接點 37"/>
              <p:cNvCxnSpPr/>
              <p:nvPr/>
            </p:nvCxnSpPr>
            <p:spPr>
              <a:xfrm flipH="1" flipV="1">
                <a:off x="4654657" y="2503934"/>
                <a:ext cx="414295" cy="268600"/>
              </a:xfrm>
              <a:prstGeom prst="straightConnector1">
                <a:avLst/>
              </a:prstGeom>
              <a:noFill/>
              <a:ln w="25400" cap="flat">
                <a:solidFill>
                  <a:schemeClr val="accent4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9" name="矩形 38"/>
              <p:cNvSpPr/>
              <p:nvPr/>
            </p:nvSpPr>
            <p:spPr>
              <a:xfrm>
                <a:off x="5068951" y="2647394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2"/>
                    </a:solidFill>
                  </a:rPr>
                  <a:t>n</a:t>
                </a:r>
                <a:endParaRPr lang="zh-TW" altLang="en-US" dirty="0"/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5361425" y="1184068"/>
              <a:ext cx="2165721" cy="2385674"/>
              <a:chOff x="6340201" y="1088896"/>
              <a:chExt cx="2165721" cy="238567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75" r="24530"/>
              <a:stretch/>
            </p:blipFill>
            <p:spPr bwMode="auto">
              <a:xfrm rot="16200000">
                <a:off x="6915925" y="1068879"/>
                <a:ext cx="922916" cy="96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 descr="W:\PD Team\Component\Drawing\btn_program_RobotiqPlace_normal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13" t="15086" r="33393" b="39571"/>
              <a:stretch/>
            </p:blipFill>
            <p:spPr bwMode="auto">
              <a:xfrm>
                <a:off x="7253312" y="1923850"/>
                <a:ext cx="549005" cy="485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圓柱 16"/>
              <p:cNvSpPr/>
              <p:nvPr/>
            </p:nvSpPr>
            <p:spPr>
              <a:xfrm>
                <a:off x="7309185" y="1576701"/>
                <a:ext cx="435922" cy="530060"/>
              </a:xfrm>
              <a:prstGeom prst="can">
                <a:avLst/>
              </a:prstGeom>
              <a:solidFill>
                <a:srgbClr val="FFFFFF"/>
              </a:solidFill>
              <a:ln w="25400" cap="flat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403068" y="2214035"/>
                <a:ext cx="251427" cy="369328"/>
              </a:xfrm>
              <a:prstGeom prst="rect">
                <a:avLst/>
              </a:prstGeom>
              <a:solidFill>
                <a:schemeClr val="bg2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9" name="圓柱 18"/>
              <p:cNvSpPr/>
              <p:nvPr/>
            </p:nvSpPr>
            <p:spPr>
              <a:xfrm rot="5400000">
                <a:off x="7622103" y="2317135"/>
                <a:ext cx="424822" cy="608641"/>
              </a:xfrm>
              <a:prstGeom prst="can">
                <a:avLst>
                  <a:gd name="adj" fmla="val 38024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7576841" y="2250158"/>
                <a:ext cx="157915" cy="519345"/>
              </a:xfrm>
              <a:prstGeom prst="ellipse">
                <a:avLst/>
              </a:prstGeom>
              <a:noFill/>
              <a:ln w="25400" cap="flat">
                <a:solidFill>
                  <a:srgbClr val="0070C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2" name="立方體 31"/>
              <p:cNvSpPr/>
              <p:nvPr/>
            </p:nvSpPr>
            <p:spPr>
              <a:xfrm>
                <a:off x="6340201" y="2750815"/>
                <a:ext cx="472172" cy="108012"/>
              </a:xfrm>
              <a:prstGeom prst="cube">
                <a:avLst>
                  <a:gd name="adj" fmla="val 95039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357613" y="3105238"/>
                <a:ext cx="1210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schemeClr val="tx2"/>
                    </a:solidFill>
                  </a:rPr>
                  <a:t>L</a:t>
                </a:r>
                <a:r>
                  <a:rPr lang="en-US" altLang="zh-TW" dirty="0" smtClean="0">
                    <a:solidFill>
                      <a:schemeClr val="tx2"/>
                    </a:solidFill>
                  </a:rPr>
                  <a:t>andmark</a:t>
                </a:r>
                <a:endParaRPr lang="zh-TW" alt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4" name="直線單箭頭接點 33"/>
              <p:cNvCxnSpPr>
                <a:endCxn id="33" idx="0"/>
              </p:cNvCxnSpPr>
              <p:nvPr/>
            </p:nvCxnSpPr>
            <p:spPr>
              <a:xfrm>
                <a:off x="6689575" y="2912833"/>
                <a:ext cx="273332" cy="192405"/>
              </a:xfrm>
              <a:prstGeom prst="straightConnector1">
                <a:avLst/>
              </a:prstGeom>
              <a:noFill/>
              <a:ln w="25400" cap="flat">
                <a:solidFill>
                  <a:srgbClr val="7030A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7" name="弧形 36"/>
              <p:cNvSpPr/>
              <p:nvPr/>
            </p:nvSpPr>
            <p:spPr>
              <a:xfrm flipH="1">
                <a:off x="7761677" y="2401151"/>
                <a:ext cx="330072" cy="440606"/>
              </a:xfrm>
              <a:prstGeom prst="arc">
                <a:avLst>
                  <a:gd name="adj1" fmla="val 18695091"/>
                  <a:gd name="adj2" fmla="val 2254722"/>
                </a:avLst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0" name="直線單箭頭接點 39"/>
              <p:cNvCxnSpPr/>
              <p:nvPr/>
            </p:nvCxnSpPr>
            <p:spPr>
              <a:xfrm flipH="1" flipV="1">
                <a:off x="7778722" y="2538547"/>
                <a:ext cx="414295" cy="268600"/>
              </a:xfrm>
              <a:prstGeom prst="straightConnector1">
                <a:avLst/>
              </a:prstGeom>
              <a:noFill/>
              <a:ln w="25400" cap="flat">
                <a:solidFill>
                  <a:schemeClr val="accent4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矩形 40"/>
              <p:cNvSpPr/>
              <p:nvPr/>
            </p:nvSpPr>
            <p:spPr>
              <a:xfrm>
                <a:off x="8193016" y="2682007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2"/>
                    </a:solidFill>
                  </a:rPr>
                  <a:t>n</a:t>
                </a:r>
                <a:endParaRPr lang="zh-TW" altLang="en-US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383995" y="229971"/>
              <a:ext cx="3544857" cy="251987"/>
              <a:chOff x="173085" y="315000"/>
              <a:chExt cx="4762500" cy="510505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085" y="320680"/>
                <a:ext cx="476250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504" y="325361"/>
                <a:ext cx="156210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790" y="315000"/>
                <a:ext cx="158115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520" y="228187"/>
              <a:ext cx="1181100" cy="25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文字方塊 41"/>
          <p:cNvSpPr txBox="1"/>
          <p:nvPr/>
        </p:nvSpPr>
        <p:spPr>
          <a:xfrm>
            <a:off x="93937" y="8282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 Coordinate: Fixed Base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68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361"/>
            <a:ext cx="2952328" cy="4478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9" y="339502"/>
            <a:ext cx="3579942" cy="38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V="1">
            <a:off x="2771800" y="1851670"/>
            <a:ext cx="2232248" cy="478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68498" y="707701"/>
            <a:ext cx="8880118" cy="3628439"/>
            <a:chOff x="11916" y="320755"/>
            <a:chExt cx="8880118" cy="3628439"/>
          </a:xfrm>
        </p:grpSpPr>
        <p:sp>
          <p:nvSpPr>
            <p:cNvPr id="10" name="矩形 9"/>
            <p:cNvSpPr/>
            <p:nvPr/>
          </p:nvSpPr>
          <p:spPr>
            <a:xfrm>
              <a:off x="102448" y="3579862"/>
              <a:ext cx="8789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tx2"/>
                  </a:solidFill>
                </a:rPr>
                <a:t>The coordinate sensed by the force changes with the path </a:t>
              </a: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(speed tangent direction).</a:t>
              </a:r>
              <a:endParaRPr lang="zh-TW" alt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11916" y="741240"/>
              <a:ext cx="6368173" cy="2621364"/>
              <a:chOff x="4508452" y="972776"/>
              <a:chExt cx="6368173" cy="3495151"/>
            </a:xfrm>
          </p:grpSpPr>
          <p:sp>
            <p:nvSpPr>
              <p:cNvPr id="14" name="圓角矩形 13"/>
              <p:cNvSpPr/>
              <p:nvPr/>
            </p:nvSpPr>
            <p:spPr>
              <a:xfrm rot="18779879">
                <a:off x="9073534" y="1613122"/>
                <a:ext cx="518840" cy="405046"/>
              </a:xfrm>
              <a:prstGeom prst="roundRect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15" name="梯形 14"/>
              <p:cNvSpPr/>
              <p:nvPr/>
            </p:nvSpPr>
            <p:spPr>
              <a:xfrm>
                <a:off x="9586301" y="3769426"/>
                <a:ext cx="972000" cy="525775"/>
              </a:xfrm>
              <a:prstGeom prst="trapezoid">
                <a:avLst/>
              </a:prstGeom>
              <a:solidFill>
                <a:srgbClr val="A7A7A7">
                  <a:lumMod val="20000"/>
                  <a:lumOff val="80000"/>
                </a:srgbClr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9586301" y="3219741"/>
                <a:ext cx="972000" cy="544824"/>
              </a:xfrm>
              <a:prstGeom prst="roundRect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8361577" y="972776"/>
                <a:ext cx="576064" cy="692460"/>
              </a:xfrm>
              <a:prstGeom prst="ellipse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8390189" y="1766625"/>
                <a:ext cx="518840" cy="544824"/>
              </a:xfrm>
              <a:prstGeom prst="roundRect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 rot="21000820">
                <a:off x="9763879" y="2632509"/>
                <a:ext cx="518840" cy="544824"/>
              </a:xfrm>
              <a:prstGeom prst="roundRect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9658309" y="2047852"/>
                <a:ext cx="576064" cy="692460"/>
              </a:xfrm>
              <a:prstGeom prst="ellipse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21" name="圓角矩形 20"/>
              <p:cNvSpPr/>
              <p:nvPr/>
            </p:nvSpPr>
            <p:spPr>
              <a:xfrm>
                <a:off x="8001577" y="2155441"/>
                <a:ext cx="360000" cy="540000"/>
              </a:xfrm>
              <a:prstGeom prst="roundRect">
                <a:avLst/>
              </a:prstGeom>
              <a:solidFill>
                <a:srgbClr val="A7A7A7">
                  <a:lumMod val="20000"/>
                  <a:lumOff val="80000"/>
                </a:srgbClr>
              </a:solidFill>
              <a:ln w="25400" cap="flat">
                <a:solidFill>
                  <a:srgbClr val="A7A7A7">
                    <a:lumMod val="75000"/>
                  </a:srgb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9658309" y="3091966"/>
                <a:ext cx="792088" cy="692460"/>
              </a:xfrm>
              <a:prstGeom prst="ellipse">
                <a:avLst/>
              </a:prstGeom>
              <a:solidFill>
                <a:srgbClr val="A7A7A7"/>
              </a:solidFill>
              <a:ln w="25400" cap="flat">
                <a:solidFill>
                  <a:srgbClr val="535353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9730317" y="2240777"/>
                <a:ext cx="425754" cy="49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/>
                    <a:sym typeface="Helvetica"/>
                  </a:rPr>
                  <a:t>TM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sym typeface="Helvetica"/>
                </a:endParaRPr>
              </a:p>
            </p:txBody>
          </p:sp>
          <p:sp>
            <p:nvSpPr>
              <p:cNvPr id="24" name="流程圖: 打孔紙帶 10"/>
              <p:cNvSpPr/>
              <p:nvPr/>
            </p:nvSpPr>
            <p:spPr>
              <a:xfrm rot="20415546">
                <a:off x="7900095" y="3080637"/>
                <a:ext cx="2976530" cy="492437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" fmla="*/ 0 w 10314"/>
                  <a:gd name="connsiteY0" fmla="*/ 1000 h 10000"/>
                  <a:gd name="connsiteX1" fmla="*/ 2500 w 10314"/>
                  <a:gd name="connsiteY1" fmla="*/ 2000 h 10000"/>
                  <a:gd name="connsiteX2" fmla="*/ 5000 w 10314"/>
                  <a:gd name="connsiteY2" fmla="*/ 1000 h 10000"/>
                  <a:gd name="connsiteX3" fmla="*/ 7500 w 10314"/>
                  <a:gd name="connsiteY3" fmla="*/ 0 h 10000"/>
                  <a:gd name="connsiteX4" fmla="*/ 10314 w 10314"/>
                  <a:gd name="connsiteY4" fmla="*/ 940 h 10000"/>
                  <a:gd name="connsiteX5" fmla="*/ 10000 w 10314"/>
                  <a:gd name="connsiteY5" fmla="*/ 9000 h 10000"/>
                  <a:gd name="connsiteX6" fmla="*/ 7500 w 10314"/>
                  <a:gd name="connsiteY6" fmla="*/ 8000 h 10000"/>
                  <a:gd name="connsiteX7" fmla="*/ 5000 w 10314"/>
                  <a:gd name="connsiteY7" fmla="*/ 9000 h 10000"/>
                  <a:gd name="connsiteX8" fmla="*/ 2500 w 10314"/>
                  <a:gd name="connsiteY8" fmla="*/ 10000 h 10000"/>
                  <a:gd name="connsiteX9" fmla="*/ 0 w 10314"/>
                  <a:gd name="connsiteY9" fmla="*/ 9000 h 10000"/>
                  <a:gd name="connsiteX10" fmla="*/ 0 w 10314"/>
                  <a:gd name="connsiteY10" fmla="*/ 1000 h 10000"/>
                  <a:gd name="connsiteX0" fmla="*/ 439 w 10314"/>
                  <a:gd name="connsiteY0" fmla="*/ 1414 h 10000"/>
                  <a:gd name="connsiteX1" fmla="*/ 2500 w 10314"/>
                  <a:gd name="connsiteY1" fmla="*/ 2000 h 10000"/>
                  <a:gd name="connsiteX2" fmla="*/ 5000 w 10314"/>
                  <a:gd name="connsiteY2" fmla="*/ 1000 h 10000"/>
                  <a:gd name="connsiteX3" fmla="*/ 7500 w 10314"/>
                  <a:gd name="connsiteY3" fmla="*/ 0 h 10000"/>
                  <a:gd name="connsiteX4" fmla="*/ 10314 w 10314"/>
                  <a:gd name="connsiteY4" fmla="*/ 940 h 10000"/>
                  <a:gd name="connsiteX5" fmla="*/ 10000 w 10314"/>
                  <a:gd name="connsiteY5" fmla="*/ 9000 h 10000"/>
                  <a:gd name="connsiteX6" fmla="*/ 7500 w 10314"/>
                  <a:gd name="connsiteY6" fmla="*/ 8000 h 10000"/>
                  <a:gd name="connsiteX7" fmla="*/ 5000 w 10314"/>
                  <a:gd name="connsiteY7" fmla="*/ 9000 h 10000"/>
                  <a:gd name="connsiteX8" fmla="*/ 2500 w 10314"/>
                  <a:gd name="connsiteY8" fmla="*/ 10000 h 10000"/>
                  <a:gd name="connsiteX9" fmla="*/ 0 w 10314"/>
                  <a:gd name="connsiteY9" fmla="*/ 9000 h 10000"/>
                  <a:gd name="connsiteX10" fmla="*/ 439 w 10314"/>
                  <a:gd name="connsiteY10" fmla="*/ 1414 h 10000"/>
                  <a:gd name="connsiteX0" fmla="*/ 439 w 10314"/>
                  <a:gd name="connsiteY0" fmla="*/ 1414 h 10000"/>
                  <a:gd name="connsiteX1" fmla="*/ 2500 w 10314"/>
                  <a:gd name="connsiteY1" fmla="*/ 2000 h 10000"/>
                  <a:gd name="connsiteX2" fmla="*/ 5000 w 10314"/>
                  <a:gd name="connsiteY2" fmla="*/ 1000 h 10000"/>
                  <a:gd name="connsiteX3" fmla="*/ 7500 w 10314"/>
                  <a:gd name="connsiteY3" fmla="*/ 0 h 10000"/>
                  <a:gd name="connsiteX4" fmla="*/ 10314 w 10314"/>
                  <a:gd name="connsiteY4" fmla="*/ 940 h 10000"/>
                  <a:gd name="connsiteX5" fmla="*/ 10000 w 10314"/>
                  <a:gd name="connsiteY5" fmla="*/ 9000 h 10000"/>
                  <a:gd name="connsiteX6" fmla="*/ 7500 w 10314"/>
                  <a:gd name="connsiteY6" fmla="*/ 8000 h 10000"/>
                  <a:gd name="connsiteX7" fmla="*/ 5000 w 10314"/>
                  <a:gd name="connsiteY7" fmla="*/ 9000 h 10000"/>
                  <a:gd name="connsiteX8" fmla="*/ 2500 w 10314"/>
                  <a:gd name="connsiteY8" fmla="*/ 10000 h 10000"/>
                  <a:gd name="connsiteX9" fmla="*/ 0 w 10314"/>
                  <a:gd name="connsiteY9" fmla="*/ 9000 h 10000"/>
                  <a:gd name="connsiteX10" fmla="*/ 439 w 10314"/>
                  <a:gd name="connsiteY10" fmla="*/ 1414 h 10000"/>
                  <a:gd name="connsiteX0" fmla="*/ 439 w 10599"/>
                  <a:gd name="connsiteY0" fmla="*/ 1414 h 10000"/>
                  <a:gd name="connsiteX1" fmla="*/ 2500 w 10599"/>
                  <a:gd name="connsiteY1" fmla="*/ 2000 h 10000"/>
                  <a:gd name="connsiteX2" fmla="*/ 5000 w 10599"/>
                  <a:gd name="connsiteY2" fmla="*/ 1000 h 10000"/>
                  <a:gd name="connsiteX3" fmla="*/ 7500 w 10599"/>
                  <a:gd name="connsiteY3" fmla="*/ 0 h 10000"/>
                  <a:gd name="connsiteX4" fmla="*/ 10314 w 10599"/>
                  <a:gd name="connsiteY4" fmla="*/ 940 h 10000"/>
                  <a:gd name="connsiteX5" fmla="*/ 10492 w 10599"/>
                  <a:gd name="connsiteY5" fmla="*/ 1458 h 10000"/>
                  <a:gd name="connsiteX6" fmla="*/ 10000 w 10599"/>
                  <a:gd name="connsiteY6" fmla="*/ 9000 h 10000"/>
                  <a:gd name="connsiteX7" fmla="*/ 7500 w 10599"/>
                  <a:gd name="connsiteY7" fmla="*/ 8000 h 10000"/>
                  <a:gd name="connsiteX8" fmla="*/ 5000 w 10599"/>
                  <a:gd name="connsiteY8" fmla="*/ 9000 h 10000"/>
                  <a:gd name="connsiteX9" fmla="*/ 2500 w 10599"/>
                  <a:gd name="connsiteY9" fmla="*/ 10000 h 10000"/>
                  <a:gd name="connsiteX10" fmla="*/ 0 w 10599"/>
                  <a:gd name="connsiteY10" fmla="*/ 9000 h 10000"/>
                  <a:gd name="connsiteX11" fmla="*/ 439 w 10599"/>
                  <a:gd name="connsiteY11" fmla="*/ 1414 h 10000"/>
                  <a:gd name="connsiteX0" fmla="*/ 439 w 10599"/>
                  <a:gd name="connsiteY0" fmla="*/ 1414 h 10000"/>
                  <a:gd name="connsiteX1" fmla="*/ 2500 w 10599"/>
                  <a:gd name="connsiteY1" fmla="*/ 2000 h 10000"/>
                  <a:gd name="connsiteX2" fmla="*/ 5000 w 10599"/>
                  <a:gd name="connsiteY2" fmla="*/ 1000 h 10000"/>
                  <a:gd name="connsiteX3" fmla="*/ 7500 w 10599"/>
                  <a:gd name="connsiteY3" fmla="*/ 0 h 10000"/>
                  <a:gd name="connsiteX4" fmla="*/ 10314 w 10599"/>
                  <a:gd name="connsiteY4" fmla="*/ 940 h 10000"/>
                  <a:gd name="connsiteX5" fmla="*/ 10492 w 10599"/>
                  <a:gd name="connsiteY5" fmla="*/ 1458 h 10000"/>
                  <a:gd name="connsiteX6" fmla="*/ 10000 w 10599"/>
                  <a:gd name="connsiteY6" fmla="*/ 9000 h 10000"/>
                  <a:gd name="connsiteX7" fmla="*/ 7500 w 10599"/>
                  <a:gd name="connsiteY7" fmla="*/ 8000 h 10000"/>
                  <a:gd name="connsiteX8" fmla="*/ 5000 w 10599"/>
                  <a:gd name="connsiteY8" fmla="*/ 9000 h 10000"/>
                  <a:gd name="connsiteX9" fmla="*/ 2500 w 10599"/>
                  <a:gd name="connsiteY9" fmla="*/ 10000 h 10000"/>
                  <a:gd name="connsiteX10" fmla="*/ 0 w 10599"/>
                  <a:gd name="connsiteY10" fmla="*/ 9000 h 10000"/>
                  <a:gd name="connsiteX11" fmla="*/ 439 w 10599"/>
                  <a:gd name="connsiteY11" fmla="*/ 1414 h 10000"/>
                  <a:gd name="connsiteX0" fmla="*/ 439 w 10599"/>
                  <a:gd name="connsiteY0" fmla="*/ 1414 h 10000"/>
                  <a:gd name="connsiteX1" fmla="*/ 2500 w 10599"/>
                  <a:gd name="connsiteY1" fmla="*/ 2000 h 10000"/>
                  <a:gd name="connsiteX2" fmla="*/ 5000 w 10599"/>
                  <a:gd name="connsiteY2" fmla="*/ 1000 h 10000"/>
                  <a:gd name="connsiteX3" fmla="*/ 7500 w 10599"/>
                  <a:gd name="connsiteY3" fmla="*/ 0 h 10000"/>
                  <a:gd name="connsiteX4" fmla="*/ 10314 w 10599"/>
                  <a:gd name="connsiteY4" fmla="*/ 940 h 10000"/>
                  <a:gd name="connsiteX5" fmla="*/ 10492 w 10599"/>
                  <a:gd name="connsiteY5" fmla="*/ 1458 h 10000"/>
                  <a:gd name="connsiteX6" fmla="*/ 10000 w 10599"/>
                  <a:gd name="connsiteY6" fmla="*/ 9000 h 10000"/>
                  <a:gd name="connsiteX7" fmla="*/ 7500 w 10599"/>
                  <a:gd name="connsiteY7" fmla="*/ 8000 h 10000"/>
                  <a:gd name="connsiteX8" fmla="*/ 5000 w 10599"/>
                  <a:gd name="connsiteY8" fmla="*/ 9000 h 10000"/>
                  <a:gd name="connsiteX9" fmla="*/ 2500 w 10599"/>
                  <a:gd name="connsiteY9" fmla="*/ 10000 h 10000"/>
                  <a:gd name="connsiteX10" fmla="*/ 0 w 10599"/>
                  <a:gd name="connsiteY10" fmla="*/ 9000 h 10000"/>
                  <a:gd name="connsiteX11" fmla="*/ 439 w 10599"/>
                  <a:gd name="connsiteY11" fmla="*/ 1414 h 10000"/>
                  <a:gd name="connsiteX0" fmla="*/ 439 w 10599"/>
                  <a:gd name="connsiteY0" fmla="*/ 1414 h 10000"/>
                  <a:gd name="connsiteX1" fmla="*/ 2500 w 10599"/>
                  <a:gd name="connsiteY1" fmla="*/ 2000 h 10000"/>
                  <a:gd name="connsiteX2" fmla="*/ 5000 w 10599"/>
                  <a:gd name="connsiteY2" fmla="*/ 1000 h 10000"/>
                  <a:gd name="connsiteX3" fmla="*/ 7500 w 10599"/>
                  <a:gd name="connsiteY3" fmla="*/ 0 h 10000"/>
                  <a:gd name="connsiteX4" fmla="*/ 10314 w 10599"/>
                  <a:gd name="connsiteY4" fmla="*/ 940 h 10000"/>
                  <a:gd name="connsiteX5" fmla="*/ 10492 w 10599"/>
                  <a:gd name="connsiteY5" fmla="*/ 1458 h 10000"/>
                  <a:gd name="connsiteX6" fmla="*/ 10000 w 10599"/>
                  <a:gd name="connsiteY6" fmla="*/ 9000 h 10000"/>
                  <a:gd name="connsiteX7" fmla="*/ 7500 w 10599"/>
                  <a:gd name="connsiteY7" fmla="*/ 8000 h 10000"/>
                  <a:gd name="connsiteX8" fmla="*/ 5000 w 10599"/>
                  <a:gd name="connsiteY8" fmla="*/ 9000 h 10000"/>
                  <a:gd name="connsiteX9" fmla="*/ 2500 w 10599"/>
                  <a:gd name="connsiteY9" fmla="*/ 10000 h 10000"/>
                  <a:gd name="connsiteX10" fmla="*/ 0 w 10599"/>
                  <a:gd name="connsiteY10" fmla="*/ 9000 h 10000"/>
                  <a:gd name="connsiteX11" fmla="*/ 439 w 10599"/>
                  <a:gd name="connsiteY11" fmla="*/ 141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99" h="10000">
                    <a:moveTo>
                      <a:pt x="439" y="1414"/>
                    </a:moveTo>
                    <a:cubicBezTo>
                      <a:pt x="439" y="1966"/>
                      <a:pt x="1740" y="2069"/>
                      <a:pt x="2500" y="2000"/>
                    </a:cubicBezTo>
                    <a:cubicBezTo>
                      <a:pt x="3260" y="1931"/>
                      <a:pt x="5000" y="1552"/>
                      <a:pt x="5000" y="1000"/>
                    </a:cubicBezTo>
                    <a:cubicBezTo>
                      <a:pt x="5000" y="448"/>
                      <a:pt x="6614" y="10"/>
                      <a:pt x="7500" y="0"/>
                    </a:cubicBezTo>
                    <a:cubicBezTo>
                      <a:pt x="8386" y="-10"/>
                      <a:pt x="9845" y="725"/>
                      <a:pt x="10314" y="940"/>
                    </a:cubicBezTo>
                    <a:cubicBezTo>
                      <a:pt x="10783" y="1155"/>
                      <a:pt x="10544" y="115"/>
                      <a:pt x="10492" y="1458"/>
                    </a:cubicBezTo>
                    <a:cubicBezTo>
                      <a:pt x="10072" y="8508"/>
                      <a:pt x="10116" y="5650"/>
                      <a:pt x="10000" y="9000"/>
                    </a:cubicBezTo>
                    <a:cubicBezTo>
                      <a:pt x="10000" y="8448"/>
                      <a:pt x="8881" y="8000"/>
                      <a:pt x="7500" y="8000"/>
                    </a:cubicBezTo>
                    <a:cubicBezTo>
                      <a:pt x="6119" y="8000"/>
                      <a:pt x="5000" y="8448"/>
                      <a:pt x="5000" y="9000"/>
                    </a:cubicBezTo>
                    <a:cubicBezTo>
                      <a:pt x="5000" y="9552"/>
                      <a:pt x="3881" y="10000"/>
                      <a:pt x="2500" y="10000"/>
                    </a:cubicBezTo>
                    <a:cubicBezTo>
                      <a:pt x="1119" y="10000"/>
                      <a:pt x="0" y="9552"/>
                      <a:pt x="0" y="9000"/>
                    </a:cubicBezTo>
                    <a:cubicBezTo>
                      <a:pt x="146" y="6471"/>
                      <a:pt x="293" y="3943"/>
                      <a:pt x="439" y="1414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>
                <a:noFill/>
                <a:prstDash val="solid"/>
                <a:round/>
              </a:ln>
              <a:effectLst/>
              <a:scene3d>
                <a:camera prst="orthographicFront">
                  <a:rot lat="1800000" lon="0" rev="0"/>
                </a:camera>
                <a:lightRig rig="soft" dir="t"/>
              </a:scene3d>
              <a:sp3d prstMaterial="dkEdge">
                <a:bevelT/>
                <a:bevelB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25" name="Picture 2" descr="http://www.ati-ia.com/zh-CN/products/deburr/images/ATI_Compliant_Deburring_Tools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04" t="2387" r="48648" b="70908"/>
              <a:stretch/>
            </p:blipFill>
            <p:spPr bwMode="auto">
              <a:xfrm rot="10800000">
                <a:off x="8314478" y="2484124"/>
                <a:ext cx="614319" cy="1382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群組 25"/>
              <p:cNvGrpSpPr/>
              <p:nvPr/>
            </p:nvGrpSpPr>
            <p:grpSpPr>
              <a:xfrm>
                <a:off x="4508452" y="3114254"/>
                <a:ext cx="4367270" cy="1353673"/>
                <a:chOff x="-763584" y="4315253"/>
                <a:chExt cx="4367270" cy="1353673"/>
              </a:xfrm>
            </p:grpSpPr>
            <p:cxnSp>
              <p:nvCxnSpPr>
                <p:cNvPr id="27" name="直線接點 26"/>
                <p:cNvCxnSpPr/>
                <p:nvPr/>
              </p:nvCxnSpPr>
              <p:spPr>
                <a:xfrm flipH="1" flipV="1">
                  <a:off x="3168627" y="4830970"/>
                  <a:ext cx="180976" cy="123108"/>
                </a:xfrm>
                <a:prstGeom prst="line">
                  <a:avLst/>
                </a:prstGeom>
                <a:noFill/>
                <a:ln w="25400" cap="flat">
                  <a:solidFill>
                    <a:srgbClr val="00B0F0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>
                  <a:off x="3352777" y="4947726"/>
                  <a:ext cx="0" cy="228763"/>
                </a:xfrm>
                <a:prstGeom prst="line">
                  <a:avLst/>
                </a:prstGeom>
                <a:noFill/>
                <a:ln w="25400" cap="flat">
                  <a:solidFill>
                    <a:srgbClr val="00B0F0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文字方塊 28"/>
                    <p:cNvSpPr txBox="1"/>
                    <p:nvPr/>
                  </p:nvSpPr>
                  <p:spPr>
                    <a:xfrm>
                      <a:off x="-763584" y="4315253"/>
                      <a:ext cx="3868747" cy="537236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45718" tIns="45718" rIns="45718" bIns="45718" numCol="1" spcCol="38100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𝐹𝑜𝑟𝑐𝑒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𝐷𝑒𝑓𝑎𝑢𝑙𝑡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𝑓𝑜𝑟𝑐𝑒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𝑑𝑖𝑟𝑒𝑐𝑡𝑖𝑜𝑛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zh-TW" altLang="en-US" i="1" dirty="0">
                        <a:solidFill>
                          <a:srgbClr val="FF0000"/>
                        </a:solidFill>
                        <a:latin typeface="Cambria Math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文字方塊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763584" y="4315253"/>
                      <a:ext cx="3998590" cy="40292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1940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1" name="文字方塊 30"/>
                <p:cNvSpPr txBox="1"/>
                <p:nvPr/>
              </p:nvSpPr>
              <p:spPr>
                <a:xfrm>
                  <a:off x="2877148" y="5176489"/>
                  <a:ext cx="716411" cy="492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i="1" dirty="0">
                      <a:solidFill>
                        <a:srgbClr val="FF0000"/>
                      </a:solidFill>
                      <a:latin typeface="Cambria Math"/>
                    </a:rPr>
                    <a:t>Tool-Z</a:t>
                  </a:r>
                  <a:endParaRPr lang="zh-TW" altLang="en-US" i="1" dirty="0">
                    <a:solidFill>
                      <a:srgbClr val="FF0000"/>
                    </a:solidFill>
                    <a:latin typeface="Cambria Math"/>
                  </a:endParaRPr>
                </a:p>
              </p:txBody>
            </p:sp>
            <p:cxnSp>
              <p:nvCxnSpPr>
                <p:cNvPr id="32" name="直線接點 31"/>
                <p:cNvCxnSpPr/>
                <p:nvPr/>
              </p:nvCxnSpPr>
              <p:spPr>
                <a:xfrm flipH="1">
                  <a:off x="3346428" y="4893936"/>
                  <a:ext cx="257258" cy="66490"/>
                </a:xfrm>
                <a:prstGeom prst="line">
                  <a:avLst/>
                </a:prstGeom>
                <a:noFill/>
                <a:ln w="25400" cap="flat">
                  <a:solidFill>
                    <a:srgbClr val="00B0F0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33" name="手繪多邊形 32"/>
            <p:cNvSpPr/>
            <p:nvPr/>
          </p:nvSpPr>
          <p:spPr>
            <a:xfrm>
              <a:off x="3725792" y="2157414"/>
              <a:ext cx="2362200" cy="725836"/>
            </a:xfrm>
            <a:custGeom>
              <a:avLst/>
              <a:gdLst>
                <a:gd name="connsiteX0" fmla="*/ 0 w 2362200"/>
                <a:gd name="connsiteY0" fmla="*/ 960120 h 967781"/>
                <a:gd name="connsiteX1" fmla="*/ 411480 w 2362200"/>
                <a:gd name="connsiteY1" fmla="*/ 906780 h 967781"/>
                <a:gd name="connsiteX2" fmla="*/ 906780 w 2362200"/>
                <a:gd name="connsiteY2" fmla="*/ 510540 h 967781"/>
                <a:gd name="connsiteX3" fmla="*/ 1546860 w 2362200"/>
                <a:gd name="connsiteY3" fmla="*/ 350520 h 967781"/>
                <a:gd name="connsiteX4" fmla="*/ 2186940 w 2362200"/>
                <a:gd name="connsiteY4" fmla="*/ 60960 h 967781"/>
                <a:gd name="connsiteX5" fmla="*/ 2362200 w 2362200"/>
                <a:gd name="connsiteY5" fmla="*/ 0 h 96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200" h="967781">
                  <a:moveTo>
                    <a:pt x="0" y="960120"/>
                  </a:moveTo>
                  <a:cubicBezTo>
                    <a:pt x="130175" y="970915"/>
                    <a:pt x="260350" y="981710"/>
                    <a:pt x="411480" y="906780"/>
                  </a:cubicBezTo>
                  <a:cubicBezTo>
                    <a:pt x="562610" y="831850"/>
                    <a:pt x="717550" y="603250"/>
                    <a:pt x="906780" y="510540"/>
                  </a:cubicBezTo>
                  <a:cubicBezTo>
                    <a:pt x="1096010" y="417830"/>
                    <a:pt x="1333500" y="425450"/>
                    <a:pt x="1546860" y="350520"/>
                  </a:cubicBezTo>
                  <a:cubicBezTo>
                    <a:pt x="1760220" y="275590"/>
                    <a:pt x="2051050" y="119380"/>
                    <a:pt x="2186940" y="60960"/>
                  </a:cubicBezTo>
                  <a:cubicBezTo>
                    <a:pt x="2322830" y="2540"/>
                    <a:pt x="2342515" y="1270"/>
                    <a:pt x="2362200" y="0"/>
                  </a:cubicBezTo>
                </a:path>
              </a:pathLst>
            </a:custGeom>
            <a:noFill/>
            <a:ln w="25400" cap="flat">
              <a:solidFill>
                <a:schemeClr val="accent6">
                  <a:lumMod val="50000"/>
                </a:schemeClr>
              </a:solidFill>
              <a:prstDash val="dash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45"/>
                <p:cNvSpPr/>
                <p:nvPr/>
              </p:nvSpPr>
              <p:spPr>
                <a:xfrm>
                  <a:off x="6156176" y="1960174"/>
                  <a:ext cx="2429961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i="1" dirty="0" smtClean="0">
                      <a:solidFill>
                        <a:srgbClr val="FF0000"/>
                      </a:solidFill>
                      <a:latin typeface="Cambria Math"/>
                    </a:rPr>
                    <a:t>Move Direction</a:t>
                  </a:r>
                  <a:r>
                    <a:rPr lang="zh-TW" altLang="en-US" i="1" dirty="0" smtClean="0">
                      <a:solidFill>
                        <a:srgbClr val="FF0000"/>
                      </a:solidFill>
                      <a:latin typeface="Cambria Math"/>
                    </a:rPr>
                    <a:t> </a:t>
                  </a:r>
                  <a:r>
                    <a:rPr lang="en-US" altLang="zh-TW" i="1" dirty="0" smtClean="0">
                      <a:solidFill>
                        <a:srgbClr val="FF0000"/>
                      </a:solidFill>
                      <a:latin typeface="Cambria Math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acc>
                    </m:oMath>
                  </a14:m>
                  <a:r>
                    <a:rPr lang="en-US" altLang="zh-TW" i="1" dirty="0">
                      <a:solidFill>
                        <a:srgbClr val="FF0000"/>
                      </a:solidFill>
                      <a:latin typeface="Cambria Math"/>
                    </a:rPr>
                    <a:t>)</a:t>
                  </a:r>
                  <a:endParaRPr lang="zh-TW" altLang="en-US" i="1" dirty="0">
                    <a:solidFill>
                      <a:srgbClr val="FF000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6" name="矩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613564"/>
                  <a:ext cx="2441246" cy="4029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50" r="-1250" b="-2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04" y="324118"/>
              <a:ext cx="1213578" cy="23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8" y="320755"/>
              <a:ext cx="2321242" cy="25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文字方塊 29"/>
          <p:cNvSpPr txBox="1"/>
          <p:nvPr/>
        </p:nvSpPr>
        <p:spPr>
          <a:xfrm>
            <a:off x="93937" y="8282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 Coordinate: Motion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74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508244" y="1923678"/>
            <a:ext cx="4462874" cy="1728792"/>
            <a:chOff x="847373" y="3156309"/>
            <a:chExt cx="5415203" cy="2394570"/>
          </a:xfrm>
        </p:grpSpPr>
        <p:grpSp>
          <p:nvGrpSpPr>
            <p:cNvPr id="3" name="群組 2"/>
            <p:cNvGrpSpPr/>
            <p:nvPr/>
          </p:nvGrpSpPr>
          <p:grpSpPr>
            <a:xfrm>
              <a:off x="2649810" y="3156309"/>
              <a:ext cx="3612766" cy="2394570"/>
              <a:chOff x="5201952" y="3620727"/>
              <a:chExt cx="3856620" cy="2408134"/>
            </a:xfrm>
          </p:grpSpPr>
          <p:cxnSp>
            <p:nvCxnSpPr>
              <p:cNvPr id="18" name="直線單箭頭接點 17"/>
              <p:cNvCxnSpPr/>
              <p:nvPr/>
            </p:nvCxnSpPr>
            <p:spPr>
              <a:xfrm flipH="1">
                <a:off x="7117834" y="4187715"/>
                <a:ext cx="1" cy="520447"/>
              </a:xfrm>
              <a:prstGeom prst="straightConnector1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直線單箭頭接點 18"/>
              <p:cNvCxnSpPr/>
              <p:nvPr/>
            </p:nvCxnSpPr>
            <p:spPr>
              <a:xfrm flipV="1">
                <a:off x="7133204" y="3735421"/>
                <a:ext cx="532223" cy="441217"/>
              </a:xfrm>
              <a:prstGeom prst="straightConnector1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5449788" y="5134554"/>
                <a:ext cx="3608784" cy="596205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5201952" y="5420304"/>
                <a:ext cx="3608784" cy="596205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直線接點 21"/>
              <p:cNvCxnSpPr/>
              <p:nvPr/>
            </p:nvCxnSpPr>
            <p:spPr>
              <a:xfrm flipV="1">
                <a:off x="5201952" y="5134554"/>
                <a:ext cx="247836" cy="298102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直線接點 22"/>
              <p:cNvCxnSpPr/>
              <p:nvPr/>
            </p:nvCxnSpPr>
            <p:spPr>
              <a:xfrm flipV="1">
                <a:off x="8810736" y="5755450"/>
                <a:ext cx="247836" cy="273411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5201952" y="5954335"/>
                <a:ext cx="3608784" cy="74526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直線接點 24"/>
              <p:cNvCxnSpPr/>
              <p:nvPr/>
            </p:nvCxnSpPr>
            <p:spPr>
              <a:xfrm flipV="1">
                <a:off x="5201952" y="5432657"/>
                <a:ext cx="0" cy="521678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 flipH="1">
                <a:off x="7117834" y="4456767"/>
                <a:ext cx="1" cy="502790"/>
              </a:xfrm>
              <a:prstGeom prst="straightConnector1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" name="立方體 26"/>
              <p:cNvSpPr/>
              <p:nvPr/>
            </p:nvSpPr>
            <p:spPr>
              <a:xfrm>
                <a:off x="6713173" y="3735420"/>
                <a:ext cx="846094" cy="818514"/>
              </a:xfrm>
              <a:prstGeom prst="cub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>
                <a:off x="6954553" y="3735421"/>
                <a:ext cx="0" cy="655846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直線接點 28"/>
              <p:cNvCxnSpPr/>
              <p:nvPr/>
            </p:nvCxnSpPr>
            <p:spPr>
              <a:xfrm flipH="1">
                <a:off x="6954553" y="4367340"/>
                <a:ext cx="604715" cy="0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直線接點 29"/>
              <p:cNvCxnSpPr/>
              <p:nvPr/>
            </p:nvCxnSpPr>
            <p:spPr>
              <a:xfrm flipH="1">
                <a:off x="6713174" y="4367340"/>
                <a:ext cx="241379" cy="186596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1" name="立方體 30"/>
              <p:cNvSpPr/>
              <p:nvPr/>
            </p:nvSpPr>
            <p:spPr>
              <a:xfrm>
                <a:off x="6683906" y="4806640"/>
                <a:ext cx="846094" cy="818514"/>
              </a:xfrm>
              <a:prstGeom prst="cub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cxnSp>
            <p:nvCxnSpPr>
              <p:cNvPr id="32" name="直線接點 31"/>
              <p:cNvCxnSpPr/>
              <p:nvPr/>
            </p:nvCxnSpPr>
            <p:spPr>
              <a:xfrm>
                <a:off x="6925286" y="4806639"/>
                <a:ext cx="0" cy="655846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直線接點 32"/>
              <p:cNvCxnSpPr/>
              <p:nvPr/>
            </p:nvCxnSpPr>
            <p:spPr>
              <a:xfrm flipH="1">
                <a:off x="6925286" y="5446226"/>
                <a:ext cx="604714" cy="0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直線接點 33"/>
              <p:cNvCxnSpPr/>
              <p:nvPr/>
            </p:nvCxnSpPr>
            <p:spPr>
              <a:xfrm flipH="1">
                <a:off x="6683906" y="5446226"/>
                <a:ext cx="241380" cy="178928"/>
              </a:xfrm>
              <a:prstGeom prst="line">
                <a:avLst/>
              </a:prstGeom>
              <a:noFill/>
              <a:ln w="19050" cap="flat">
                <a:solidFill>
                  <a:schemeClr val="bg2"/>
                </a:solidFill>
                <a:prstDash val="dash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直線單箭頭接點 34"/>
              <p:cNvCxnSpPr/>
              <p:nvPr/>
            </p:nvCxnSpPr>
            <p:spPr>
              <a:xfrm>
                <a:off x="7106953" y="5292221"/>
                <a:ext cx="658205" cy="136699"/>
              </a:xfrm>
              <a:prstGeom prst="straightConnector1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36" name="群組 35"/>
              <p:cNvGrpSpPr/>
              <p:nvPr/>
            </p:nvGrpSpPr>
            <p:grpSpPr>
              <a:xfrm rot="540322">
                <a:off x="7465176" y="4979720"/>
                <a:ext cx="846094" cy="818515"/>
                <a:chOff x="6081287" y="5156674"/>
                <a:chExt cx="846094" cy="818515"/>
              </a:xfrm>
            </p:grpSpPr>
            <p:sp>
              <p:nvSpPr>
                <p:cNvPr id="42" name="立方體 41"/>
                <p:cNvSpPr/>
                <p:nvPr/>
              </p:nvSpPr>
              <p:spPr>
                <a:xfrm>
                  <a:off x="6081287" y="5156674"/>
                  <a:ext cx="846094" cy="818515"/>
                </a:xfrm>
                <a:prstGeom prst="cube">
                  <a:avLst/>
                </a:prstGeom>
                <a:noFill/>
                <a:ln w="25400" cap="flat">
                  <a:solidFill>
                    <a:schemeClr val="bg2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cxnSp>
              <p:nvCxnSpPr>
                <p:cNvPr id="43" name="直線接點 42"/>
                <p:cNvCxnSpPr/>
                <p:nvPr/>
              </p:nvCxnSpPr>
              <p:spPr>
                <a:xfrm>
                  <a:off x="6322667" y="5156674"/>
                  <a:ext cx="0" cy="655846"/>
                </a:xfrm>
                <a:prstGeom prst="line">
                  <a:avLst/>
                </a:prstGeom>
                <a:noFill/>
                <a:ln w="19050" cap="flat">
                  <a:solidFill>
                    <a:schemeClr val="bg2"/>
                  </a:solidFill>
                  <a:prstDash val="dash"/>
                  <a:round/>
                  <a:tailEnd type="none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4" name="直線接點 43"/>
                <p:cNvCxnSpPr/>
                <p:nvPr/>
              </p:nvCxnSpPr>
              <p:spPr>
                <a:xfrm flipH="1">
                  <a:off x="6322667" y="5796261"/>
                  <a:ext cx="604714" cy="0"/>
                </a:xfrm>
                <a:prstGeom prst="line">
                  <a:avLst/>
                </a:prstGeom>
                <a:noFill/>
                <a:ln w="19050" cap="flat">
                  <a:solidFill>
                    <a:schemeClr val="bg2"/>
                  </a:solidFill>
                  <a:prstDash val="dash"/>
                  <a:round/>
                  <a:tailEnd type="none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5" name="直線接點 44"/>
                <p:cNvCxnSpPr/>
                <p:nvPr/>
              </p:nvCxnSpPr>
              <p:spPr>
                <a:xfrm flipH="1">
                  <a:off x="6081287" y="5796261"/>
                  <a:ext cx="241380" cy="178928"/>
                </a:xfrm>
                <a:prstGeom prst="line">
                  <a:avLst/>
                </a:prstGeom>
                <a:noFill/>
                <a:ln w="19050" cap="flat">
                  <a:solidFill>
                    <a:schemeClr val="bg2"/>
                  </a:solidFill>
                  <a:prstDash val="dash"/>
                  <a:round/>
                  <a:tailEnd type="none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37" name="弧形 36"/>
              <p:cNvSpPr/>
              <p:nvPr/>
            </p:nvSpPr>
            <p:spPr>
              <a:xfrm>
                <a:off x="7348716" y="5325827"/>
                <a:ext cx="576064" cy="617190"/>
              </a:xfrm>
              <a:prstGeom prst="arc">
                <a:avLst>
                  <a:gd name="adj1" fmla="val 16760361"/>
                  <a:gd name="adj2" fmla="val 0"/>
                </a:avLst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8" name="直線單箭頭接點 37"/>
              <p:cNvCxnSpPr/>
              <p:nvPr/>
            </p:nvCxnSpPr>
            <p:spPr>
              <a:xfrm>
                <a:off x="7138937" y="4188608"/>
                <a:ext cx="652947" cy="0"/>
              </a:xfrm>
              <a:prstGeom prst="straightConnector1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9" name="矩形 38"/>
              <p:cNvSpPr/>
              <p:nvPr/>
            </p:nvSpPr>
            <p:spPr>
              <a:xfrm>
                <a:off x="7220824" y="4497611"/>
                <a:ext cx="325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Z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765158" y="3620727"/>
                <a:ext cx="3633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Y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743080" y="4006729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B050"/>
                    </a:solidFill>
                  </a:rPr>
                  <a:t>X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1028854" y="3589092"/>
              <a:ext cx="668977" cy="1301037"/>
              <a:chOff x="3566213" y="3601391"/>
              <a:chExt cx="962950" cy="189457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75" r="24530"/>
              <a:stretch/>
            </p:blipFill>
            <p:spPr bwMode="auto">
              <a:xfrm rot="16200000">
                <a:off x="3432411" y="3735193"/>
                <a:ext cx="1230554" cy="96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" descr="W:\PD Team\Component\Drawing\btn_program_RobotiqPlace_normal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13" t="15086" r="33393" b="39571"/>
              <a:stretch/>
            </p:blipFill>
            <p:spPr bwMode="auto">
              <a:xfrm>
                <a:off x="3923616" y="4714662"/>
                <a:ext cx="549005" cy="64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圓柱 15"/>
              <p:cNvSpPr/>
              <p:nvPr/>
            </p:nvSpPr>
            <p:spPr>
              <a:xfrm>
                <a:off x="3979489" y="4497611"/>
                <a:ext cx="435923" cy="215118"/>
              </a:xfrm>
              <a:prstGeom prst="can">
                <a:avLst/>
              </a:prstGeom>
              <a:solidFill>
                <a:srgbClr val="FFFFFF"/>
              </a:solidFill>
              <a:ln w="25400" cap="flat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073373" y="5199619"/>
                <a:ext cx="251426" cy="296351"/>
              </a:xfrm>
              <a:prstGeom prst="rect">
                <a:avLst/>
              </a:prstGeom>
              <a:solidFill>
                <a:schemeClr val="bg2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847373" y="4970858"/>
              <a:ext cx="1267569" cy="427383"/>
              <a:chOff x="8633023" y="3505292"/>
              <a:chExt cx="3856620" cy="894307"/>
            </a:xfrm>
          </p:grpSpPr>
          <p:cxnSp>
            <p:nvCxnSpPr>
              <p:cNvPr id="8" name="直線接點 7"/>
              <p:cNvCxnSpPr/>
              <p:nvPr/>
            </p:nvCxnSpPr>
            <p:spPr>
              <a:xfrm>
                <a:off x="8880859" y="3505292"/>
                <a:ext cx="3608784" cy="596205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8633023" y="3791042"/>
                <a:ext cx="3608784" cy="596205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8633023" y="3505292"/>
                <a:ext cx="247836" cy="298102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12241807" y="4126188"/>
                <a:ext cx="247836" cy="273411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8633023" y="4325073"/>
                <a:ext cx="3608784" cy="74526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8633023" y="3803395"/>
                <a:ext cx="0" cy="521678"/>
              </a:xfrm>
              <a:prstGeom prst="line">
                <a:avLst/>
              </a:prstGeom>
              <a:noFill/>
              <a:ln w="25400" cap="flat">
                <a:solidFill>
                  <a:schemeClr val="bg2"/>
                </a:solidFill>
                <a:prstDash val="solid"/>
                <a:round/>
                <a:tailEnd type="non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" name="向右箭號 5"/>
            <p:cNvSpPr/>
            <p:nvPr/>
          </p:nvSpPr>
          <p:spPr>
            <a:xfrm>
              <a:off x="1965268" y="4136483"/>
              <a:ext cx="684542" cy="593307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1458336" y="4498869"/>
              <a:ext cx="1" cy="345592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874"/>
            <a:ext cx="3579942" cy="382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矩形 46"/>
          <p:cNvSpPr/>
          <p:nvPr/>
        </p:nvSpPr>
        <p:spPr>
          <a:xfrm>
            <a:off x="395536" y="2948440"/>
            <a:ext cx="1789971" cy="605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860162" y="772121"/>
            <a:ext cx="203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Force control only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7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671"/>
            <a:ext cx="2974082" cy="415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4925"/>
            <a:ext cx="2016224" cy="2924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699792" y="1191757"/>
            <a:ext cx="894985" cy="33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單箭頭接點 2"/>
          <p:cNvCxnSpPr>
            <a:stCxn id="4" idx="3"/>
            <a:endCxn id="8195" idx="1"/>
          </p:cNvCxnSpPr>
          <p:nvPr/>
        </p:nvCxnSpPr>
        <p:spPr>
          <a:xfrm>
            <a:off x="3594777" y="1358376"/>
            <a:ext cx="1841319" cy="1008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3831360" y="535593"/>
            <a:ext cx="362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PID could be modified here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078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0" y="157386"/>
            <a:ext cx="3672408" cy="3207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478"/>
            <a:ext cx="3478138" cy="4366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38312" y="3566321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After selecting the “Motion Finish” function, the </a:t>
            </a:r>
            <a:r>
              <a:rPr lang="en-US" altLang="zh-TW" dirty="0" err="1" smtClean="0"/>
              <a:t>Subflow</a:t>
            </a:r>
            <a:r>
              <a:rPr lang="en-US" altLang="zh-TW" dirty="0" smtClean="0"/>
              <a:t> for Force control will be generated.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4048" y="699542"/>
            <a:ext cx="28083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17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4176464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5"/>
          <a:stretch/>
        </p:blipFill>
        <p:spPr bwMode="auto">
          <a:xfrm>
            <a:off x="4860032" y="192922"/>
            <a:ext cx="4015688" cy="4336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314781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subflow</a:t>
            </a:r>
            <a:r>
              <a:rPr lang="en-US" altLang="zh-TW" dirty="0" smtClean="0"/>
              <a:t> is for the Force control node only. It will generated the path according to the Force that detected.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86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字方塊 2"/>
          <p:cNvSpPr txBox="1"/>
          <p:nvPr/>
        </p:nvSpPr>
        <p:spPr>
          <a:xfrm>
            <a:off x="2872759" y="2006574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78BE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Gravity Compensation</a:t>
            </a:r>
            <a:endParaRPr lang="zh-TW" altLang="en-US" sz="2800" b="1" dirty="0">
              <a:solidFill>
                <a:srgbClr val="78BE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6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73" y="1610855"/>
            <a:ext cx="2494299" cy="16869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16"/>
          <a:stretch/>
        </p:blipFill>
        <p:spPr>
          <a:xfrm>
            <a:off x="1" y="3431063"/>
            <a:ext cx="9144000" cy="17053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622343"/>
            <a:ext cx="2078978" cy="5040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047" y="2419124"/>
            <a:ext cx="3015908" cy="5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921" y="24463"/>
            <a:ext cx="4693096" cy="415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600" dirty="0" smtClean="0">
                <a:solidFill>
                  <a:srgbClr val="000000"/>
                </a:solidFill>
              </a:rPr>
              <a:t>Purpose: 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600" b="1" dirty="0" smtClean="0">
                <a:solidFill>
                  <a:srgbClr val="000000"/>
                </a:solidFill>
              </a:rPr>
              <a:t>Dynamic compensation:</a:t>
            </a:r>
          </a:p>
          <a:p>
            <a:pPr hangingPunct="0">
              <a:lnSpc>
                <a:spcPct val="150000"/>
              </a:lnSpc>
            </a:pPr>
            <a:r>
              <a:rPr lang="en-US" altLang="zh-TW" sz="1600" dirty="0" smtClean="0">
                <a:solidFill>
                  <a:srgbClr val="000000"/>
                </a:solidFill>
                <a:sym typeface="Helvetica"/>
              </a:rPr>
              <a:t>In </a:t>
            </a:r>
            <a:r>
              <a:rPr lang="en-US" altLang="zh-TW" sz="1600" dirty="0">
                <a:solidFill>
                  <a:srgbClr val="000000"/>
                </a:solidFill>
                <a:sym typeface="Helvetica"/>
              </a:rPr>
              <a:t>the process of rapid movement, the inertial </a:t>
            </a:r>
            <a:r>
              <a:rPr lang="en-US" altLang="zh-TW" sz="1600" dirty="0" smtClean="0">
                <a:solidFill>
                  <a:srgbClr val="000000"/>
                </a:solidFill>
                <a:sym typeface="Helvetica"/>
              </a:rPr>
              <a:t>moment(force) is </a:t>
            </a:r>
            <a:r>
              <a:rPr lang="en-US" altLang="zh-TW" sz="1600" dirty="0">
                <a:solidFill>
                  <a:srgbClr val="000000"/>
                </a:solidFill>
                <a:sym typeface="Helvetica"/>
              </a:rPr>
              <a:t>generated, so </a:t>
            </a:r>
            <a:r>
              <a:rPr lang="en-US" altLang="zh-TW" sz="1600" dirty="0" smtClean="0">
                <a:solidFill>
                  <a:srgbClr val="000000"/>
                </a:solidFill>
                <a:sym typeface="Helvetica"/>
              </a:rPr>
              <a:t>the system must execute the “dynamic compensation” process  </a:t>
            </a:r>
            <a:r>
              <a:rPr lang="en-US" altLang="zh-TW" sz="1600" dirty="0">
                <a:solidFill>
                  <a:srgbClr val="000000"/>
                </a:solidFill>
                <a:sym typeface="Helvetica"/>
              </a:rPr>
              <a:t>to avoid misjudgment caused by inertial force (moment</a:t>
            </a:r>
            <a:r>
              <a:rPr lang="en-US" altLang="zh-TW" sz="1600" dirty="0" smtClean="0">
                <a:solidFill>
                  <a:srgbClr val="000000"/>
                </a:solidFill>
                <a:sym typeface="Helvetica"/>
              </a:rPr>
              <a:t>).</a:t>
            </a:r>
          </a:p>
          <a:p>
            <a:pPr hangingPunct="0">
              <a:lnSpc>
                <a:spcPct val="150000"/>
              </a:lnSpc>
            </a:pPr>
            <a:r>
              <a:rPr lang="en-US" altLang="zh-TW" sz="1600" b="1" dirty="0">
                <a:solidFill>
                  <a:srgbClr val="000000"/>
                </a:solidFill>
              </a:rPr>
              <a:t>Static compensation: </a:t>
            </a:r>
          </a:p>
          <a:p>
            <a:pPr hangingPunct="0">
              <a:lnSpc>
                <a:spcPct val="150000"/>
              </a:lnSpc>
            </a:pPr>
            <a:r>
              <a:rPr lang="en-US" altLang="zh-TW" sz="1600" dirty="0">
                <a:solidFill>
                  <a:srgbClr val="000000"/>
                </a:solidFill>
              </a:rPr>
              <a:t>Static compensation can be performed by statically detecting the mass center and weight of an object using a six-axis force gauge</a:t>
            </a:r>
            <a:r>
              <a:rPr lang="en-US" altLang="zh-TW" sz="1600" dirty="0" smtClean="0">
                <a:solidFill>
                  <a:srgbClr val="000000"/>
                </a:solidFill>
              </a:rPr>
              <a:t>.</a:t>
            </a:r>
            <a:endParaRPr lang="zh-TW" altLang="en-US" sz="1600" dirty="0">
              <a:solidFill>
                <a:srgbClr val="0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639416" y="1012651"/>
            <a:ext cx="4309201" cy="2885052"/>
            <a:chOff x="-532095" y="1508681"/>
            <a:chExt cx="4881993" cy="3246247"/>
          </a:xfrm>
        </p:grpSpPr>
        <p:pic>
          <p:nvPicPr>
            <p:cNvPr id="5" name="Picture 3" descr="W:\PD Team\Component\Drawing\btn_program_RobotiqPlace_norma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13" t="15086" r="33393" b="39571"/>
            <a:stretch/>
          </p:blipFill>
          <p:spPr bwMode="auto">
            <a:xfrm rot="1547272" flipH="1">
              <a:off x="1796864" y="3713810"/>
              <a:ext cx="629009" cy="57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24530"/>
            <a:stretch/>
          </p:blipFill>
          <p:spPr bwMode="auto">
            <a:xfrm rot="5368615" flipH="1" flipV="1">
              <a:off x="1894980" y="1457030"/>
              <a:ext cx="1087200" cy="119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圓柱 6"/>
            <p:cNvSpPr/>
            <p:nvPr/>
          </p:nvSpPr>
          <p:spPr>
            <a:xfrm rot="1509480" flipH="1">
              <a:off x="2079992" y="3409227"/>
              <a:ext cx="499447" cy="55506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2438580" y="2286914"/>
              <a:ext cx="0" cy="81009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2192930" y="3097004"/>
              <a:ext cx="245650" cy="42411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直線接點 9"/>
            <p:cNvCxnSpPr/>
            <p:nvPr/>
          </p:nvCxnSpPr>
          <p:spPr>
            <a:xfrm>
              <a:off x="2192930" y="3521122"/>
              <a:ext cx="416684" cy="16563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609614" y="3259022"/>
              <a:ext cx="231388" cy="42773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線接點 11"/>
            <p:cNvCxnSpPr/>
            <p:nvPr/>
          </p:nvCxnSpPr>
          <p:spPr>
            <a:xfrm>
              <a:off x="2841002" y="3259022"/>
              <a:ext cx="576064" cy="42773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3417066" y="3472890"/>
              <a:ext cx="288032" cy="21386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直線接點 13"/>
            <p:cNvCxnSpPr/>
            <p:nvPr/>
          </p:nvCxnSpPr>
          <p:spPr>
            <a:xfrm flipH="1" flipV="1">
              <a:off x="2899194" y="2976523"/>
              <a:ext cx="805905" cy="49636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2899193" y="2274445"/>
              <a:ext cx="0" cy="70207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圓柱 15"/>
            <p:cNvSpPr/>
            <p:nvPr/>
          </p:nvSpPr>
          <p:spPr>
            <a:xfrm rot="18844033" flipH="1">
              <a:off x="3484024" y="3390334"/>
              <a:ext cx="374585" cy="508629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7" name="Picture 3" descr="W:\PD Team\Component\Drawing\btn_program_RobotiqPlace_norma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13" t="15086" r="33393" b="39571"/>
            <a:stretch/>
          </p:blipFill>
          <p:spPr bwMode="auto">
            <a:xfrm rot="18909205" flipH="1">
              <a:off x="3720889" y="3621334"/>
              <a:ext cx="629009" cy="57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-532095" y="2527876"/>
              <a:ext cx="1716913" cy="415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Connecting</a:t>
              </a:r>
              <a:r>
                <a:rPr kumimoji="0" lang="en-US" altLang="zh-TW" sz="18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 tool</a:t>
              </a:r>
              <a:endPara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9" name="直線單箭頭接點 18"/>
            <p:cNvCxnSpPr>
              <a:stCxn id="18" idx="3"/>
            </p:cNvCxnSpPr>
            <p:nvPr/>
          </p:nvCxnSpPr>
          <p:spPr>
            <a:xfrm>
              <a:off x="1184818" y="2735659"/>
              <a:ext cx="1375502" cy="91316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文字方塊 19"/>
            <p:cNvSpPr txBox="1"/>
            <p:nvPr/>
          </p:nvSpPr>
          <p:spPr>
            <a:xfrm>
              <a:off x="248715" y="3109292"/>
              <a:ext cx="120558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Force Sensor</a:t>
              </a: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21" name="直線單箭頭接點 20"/>
            <p:cNvCxnSpPr>
              <a:stCxn id="20" idx="3"/>
            </p:cNvCxnSpPr>
            <p:nvPr/>
          </p:nvCxnSpPr>
          <p:spPr>
            <a:xfrm>
              <a:off x="1454302" y="3263179"/>
              <a:ext cx="738629" cy="376475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線單箭頭接點 21"/>
            <p:cNvCxnSpPr>
              <a:stCxn id="20" idx="3"/>
              <a:endCxn id="16" idx="0"/>
            </p:cNvCxnSpPr>
            <p:nvPr/>
          </p:nvCxnSpPr>
          <p:spPr>
            <a:xfrm>
              <a:off x="1454302" y="3263179"/>
              <a:ext cx="2101570" cy="269725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文字方塊 22"/>
            <p:cNvSpPr txBox="1"/>
            <p:nvPr/>
          </p:nvSpPr>
          <p:spPr>
            <a:xfrm>
              <a:off x="2699351" y="4447155"/>
              <a:ext cx="120558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Grippers</a:t>
              </a:r>
            </a:p>
          </p:txBody>
        </p:sp>
        <p:cxnSp>
          <p:nvCxnSpPr>
            <p:cNvPr id="24" name="直線單箭頭接點 23"/>
            <p:cNvCxnSpPr>
              <a:endCxn id="5" idx="1"/>
            </p:cNvCxnSpPr>
            <p:nvPr/>
          </p:nvCxnSpPr>
          <p:spPr>
            <a:xfrm flipH="1" flipV="1">
              <a:off x="2394551" y="4102207"/>
              <a:ext cx="504642" cy="39895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2899193" y="3999590"/>
              <a:ext cx="877913" cy="501571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arrow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2445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517232" y="177561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U</a:t>
            </a:r>
            <a:r>
              <a:rPr lang="en-US" altLang="zh-TW" dirty="0" smtClean="0"/>
              <a:t>ser can define the position of the mass center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Need to enable the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“Gravity Compensation”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93269"/>
            <a:ext cx="2103417" cy="36113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73" y="516032"/>
            <a:ext cx="2106866" cy="35886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76072" y="1707655"/>
            <a:ext cx="2103417" cy="2396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339752" y="1347614"/>
            <a:ext cx="836320" cy="687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5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字方塊 2"/>
          <p:cNvSpPr txBox="1"/>
          <p:nvPr/>
        </p:nvSpPr>
        <p:spPr>
          <a:xfrm>
            <a:off x="2872759" y="2006574"/>
            <a:ext cx="373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78BE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Force Sensor Setting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9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17398" r="38294" b="802"/>
          <a:stretch/>
        </p:blipFill>
        <p:spPr>
          <a:xfrm>
            <a:off x="730510" y="118013"/>
            <a:ext cx="3162041" cy="445168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539552" y="783301"/>
            <a:ext cx="8136904" cy="3090449"/>
            <a:chOff x="-396502" y="727135"/>
            <a:chExt cx="8788954" cy="3509914"/>
          </a:xfrm>
        </p:grpSpPr>
        <p:sp>
          <p:nvSpPr>
            <p:cNvPr id="6" name="文字方塊 5"/>
            <p:cNvSpPr txBox="1"/>
            <p:nvPr/>
          </p:nvSpPr>
          <p:spPr>
            <a:xfrm>
              <a:off x="-396502" y="3528309"/>
              <a:ext cx="1166675" cy="4194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STEP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7668" y="3738039"/>
              <a:ext cx="1152128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>
              <a:stCxn id="7" idx="0"/>
            </p:cNvCxnSpPr>
            <p:nvPr/>
          </p:nvCxnSpPr>
          <p:spPr>
            <a:xfrm flipV="1">
              <a:off x="1203732" y="2338414"/>
              <a:ext cx="1330914" cy="13996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5" r="10823"/>
            <a:stretch/>
          </p:blipFill>
          <p:spPr>
            <a:xfrm>
              <a:off x="3552900" y="727135"/>
              <a:ext cx="4839552" cy="3509914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1267285" y="2069386"/>
              <a:ext cx="1057360" cy="4194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STEP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24646" y="2167949"/>
              <a:ext cx="420000" cy="1704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7494"/>
            <a:ext cx="4104456" cy="17864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428"/>
            <a:ext cx="2568483" cy="440986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482716" y="137567"/>
            <a:ext cx="7554542" cy="4479353"/>
            <a:chOff x="221851" y="123478"/>
            <a:chExt cx="8247455" cy="47242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/>
          </p:blipFill>
          <p:spPr>
            <a:xfrm>
              <a:off x="4203086" y="2365191"/>
              <a:ext cx="4266220" cy="248249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21851" y="3526109"/>
              <a:ext cx="1084013" cy="389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STEP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12801" y="3829886"/>
              <a:ext cx="2358380" cy="421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95936" y="123478"/>
              <a:ext cx="1083337" cy="389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STEP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0" y="2548970"/>
            <a:ext cx="3365284" cy="18045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9" y="359866"/>
            <a:ext cx="3377477" cy="196308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133844"/>
            <a:ext cx="8546455" cy="4549992"/>
            <a:chOff x="-155802" y="-45852"/>
            <a:chExt cx="9245861" cy="515569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" r="8921"/>
            <a:stretch/>
          </p:blipFill>
          <p:spPr>
            <a:xfrm>
              <a:off x="3744362" y="3003799"/>
              <a:ext cx="2287188" cy="147367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6" r="13723"/>
            <a:stretch/>
          </p:blipFill>
          <p:spPr>
            <a:xfrm>
              <a:off x="6593253" y="3003800"/>
              <a:ext cx="2443243" cy="147367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" r="12800"/>
            <a:stretch/>
          </p:blipFill>
          <p:spPr>
            <a:xfrm>
              <a:off x="6593253" y="472451"/>
              <a:ext cx="2443243" cy="172819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5" r="16051"/>
            <a:stretch/>
          </p:blipFill>
          <p:spPr>
            <a:xfrm>
              <a:off x="3744362" y="472451"/>
              <a:ext cx="2287188" cy="1728192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-155802" y="-45852"/>
              <a:ext cx="1246413" cy="418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STEP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-155802" y="2491707"/>
              <a:ext cx="1246413" cy="418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STEP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77730" y="4691340"/>
              <a:ext cx="8912329" cy="418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Attention:</a:t>
              </a:r>
              <a:r>
                <a:rPr lang="en-US" altLang="zh-TW" dirty="0"/>
                <a:t> Use as much different position for system calculating more precisely.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4" y="195486"/>
            <a:ext cx="4251681" cy="3071956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347229" y="339503"/>
            <a:ext cx="5218356" cy="4334160"/>
            <a:chOff x="-364429" y="540671"/>
            <a:chExt cx="5362577" cy="4397206"/>
          </a:xfrm>
        </p:grpSpPr>
        <p:sp>
          <p:nvSpPr>
            <p:cNvPr id="5" name="文字方塊 4"/>
            <p:cNvSpPr txBox="1"/>
            <p:nvPr/>
          </p:nvSpPr>
          <p:spPr>
            <a:xfrm>
              <a:off x="-364429" y="540671"/>
              <a:ext cx="1047480" cy="3747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Step 7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890009" y="3296858"/>
              <a:ext cx="0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endCxn id="11" idx="0"/>
            </p:cNvCxnSpPr>
            <p:nvPr/>
          </p:nvCxnSpPr>
          <p:spPr>
            <a:xfrm>
              <a:off x="2427822" y="3296858"/>
              <a:ext cx="156704" cy="6803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endCxn id="12" idx="0"/>
            </p:cNvCxnSpPr>
            <p:nvPr/>
          </p:nvCxnSpPr>
          <p:spPr>
            <a:xfrm>
              <a:off x="3923928" y="3296858"/>
              <a:ext cx="452701" cy="6625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-166791" y="3969891"/>
              <a:ext cx="1678320" cy="9679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400" dirty="0" smtClean="0"/>
                <a:t>Use the current value(position) as the tool mass center.</a:t>
              </a:r>
              <a:endParaRPr lang="zh-TW" altLang="en-US" sz="1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689087" y="3977214"/>
              <a:ext cx="1790878" cy="5308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400" dirty="0" smtClean="0"/>
                <a:t>Redo the calculating process</a:t>
              </a:r>
              <a:endParaRPr lang="zh-TW" altLang="en-US" sz="1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755109" y="3959366"/>
              <a:ext cx="1243039" cy="5308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TW" sz="1400" dirty="0" smtClean="0"/>
                <a:t>Dismiss the current value</a:t>
              </a:r>
              <a:endParaRPr lang="zh-TW" altLang="en-US" sz="1400" dirty="0"/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10" y="195485"/>
            <a:ext cx="2640819" cy="43924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19610" y="1635646"/>
            <a:ext cx="2640819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44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Unicode MS"/>
        <a:ea typeface="微軟正黑體"/>
        <a:cs typeface=""/>
      </a:majorFont>
      <a:minorFont>
        <a:latin typeface="Arial Unicode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E38E289563E44813047482887AFC0" ma:contentTypeVersion="10" ma:contentTypeDescription="Create a new document." ma:contentTypeScope="" ma:versionID="fd559200edac0e70afbfdc5d4bf3c5d0">
  <xsd:schema xmlns:xsd="http://www.w3.org/2001/XMLSchema" xmlns:xs="http://www.w3.org/2001/XMLSchema" xmlns:p="http://schemas.microsoft.com/office/2006/metadata/properties" xmlns:ns2="37f044d9-c221-438f-aa9e-01cf4efadde3" targetNamespace="http://schemas.microsoft.com/office/2006/metadata/properties" ma:root="true" ma:fieldsID="6db7a51b74ce38b3c94072902ae71db2" ns2:_="">
    <xsd:import namespace="37f044d9-c221-438f-aa9e-01cf4efad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044d9-c221-438f-aa9e-01cf4efad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862181-7F3B-4D5B-9CE8-C284A955DFB0}"/>
</file>

<file path=customXml/itemProps2.xml><?xml version="1.0" encoding="utf-8"?>
<ds:datastoreItem xmlns:ds="http://schemas.openxmlformats.org/officeDocument/2006/customXml" ds:itemID="{5854F930-9767-47A6-9099-C8C4D1807F27}"/>
</file>

<file path=customXml/itemProps3.xml><?xml version="1.0" encoding="utf-8"?>
<ds:datastoreItem xmlns:ds="http://schemas.openxmlformats.org/officeDocument/2006/customXml" ds:itemID="{4D517713-FE7F-4942-AE2D-B141FC47676C}"/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318</Words>
  <Application>Microsoft Office PowerPoint</Application>
  <PresentationFormat>如螢幕大小 (16:9)</PresentationFormat>
  <Paragraphs>61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Arial Unicode MS</vt:lpstr>
      <vt:lpstr>微軟正黑體</vt:lpstr>
      <vt:lpstr>微軟正黑體</vt:lpstr>
      <vt:lpstr>新細明體</vt:lpstr>
      <vt:lpstr>Arial</vt:lpstr>
      <vt:lpstr>Calibri</vt:lpstr>
      <vt:lpstr>Cambria Math</vt:lpstr>
      <vt:lpstr>Helvetica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Peter</dc:creator>
  <cp:lastModifiedBy>Tommy.Chien 簡名曜</cp:lastModifiedBy>
  <cp:revision>33</cp:revision>
  <dcterms:created xsi:type="dcterms:W3CDTF">2018-08-09T05:52:04Z</dcterms:created>
  <dcterms:modified xsi:type="dcterms:W3CDTF">2019-05-09T01:33:07Z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0x010100DE8E38E289563E44813047482887AFC0</vt:lpwstr>
  </property>
</Properties>
</file>