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8" r:id="rId4"/>
    <p:sldId id="265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3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35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D3038-5A1D-446D-9B6F-28B2B2E8FC3B}" type="datetimeFigureOut">
              <a:rPr lang="zh-TW" altLang="en-US" smtClean="0"/>
              <a:t>2019/5/17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B186-C08C-4B0F-BE66-887507186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41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 smtClean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  <a:endParaRPr lang="zh-TW" altLang="en-US" sz="2800" b="1" dirty="0">
              <a:latin typeface="+mj-ea"/>
              <a:ea typeface="+mj-ea"/>
              <a:cs typeface="Arial Unicode MS" panose="020B060402020202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579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50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31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9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86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 userDrawn="1"/>
        </p:nvGrpSpPr>
        <p:grpSpPr>
          <a:xfrm>
            <a:off x="0" y="4696038"/>
            <a:ext cx="9144000" cy="468000"/>
            <a:chOff x="0" y="5257798"/>
            <a:chExt cx="9144000" cy="468000"/>
          </a:xfrm>
        </p:grpSpPr>
        <p:grpSp>
          <p:nvGrpSpPr>
            <p:cNvPr id="12" name="群組 11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15" name="image1.png"/>
              <p:cNvPicPr>
                <a:picLocks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6" name="矩形 15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254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49" r:id="rId5"/>
    <p:sldLayoutId id="2147483650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</a:t>
            </a:r>
            <a:r>
              <a:rPr lang="en-US" altLang="zh-TW" sz="2800" b="1" dirty="0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Robot Inc.</a:t>
            </a:r>
            <a:endParaRPr lang="zh-TW" altLang="en-US" sz="2800" b="1" dirty="0">
              <a:solidFill>
                <a:srgbClr val="78BE20"/>
              </a:solidFill>
              <a:latin typeface="Montserrat" panose="00000500000000000000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5" name="文字方塊 2"/>
          <p:cNvSpPr txBox="1"/>
          <p:nvPr/>
        </p:nvSpPr>
        <p:spPr>
          <a:xfrm>
            <a:off x="6948264" y="2571750"/>
            <a:ext cx="196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Hsiang </a:t>
            </a:r>
            <a:r>
              <a:rPr lang="en-US" altLang="zh-TW" sz="1200" dirty="0" err="1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Tsui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 2019.05.02</a:t>
            </a: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2843808" y="1923678"/>
            <a:ext cx="6696744" cy="857250"/>
          </a:xfrm>
        </p:spPr>
        <p:txBody>
          <a:bodyPr>
            <a:noAutofit/>
          </a:bodyPr>
          <a:lstStyle/>
          <a:p>
            <a:r>
              <a:rPr lang="en-US" altLang="zh-TW" sz="2000" b="1" dirty="0">
                <a:latin typeface="Montserrat" pitchFamily="2" charset="0"/>
                <a:cs typeface="Arial" panose="020B0604020202020204" pitchFamily="34" charset="0"/>
              </a:rPr>
              <a:t>[Expression Editor]</a:t>
            </a:r>
            <a:br>
              <a:rPr lang="en-US" altLang="zh-TW" sz="2000" b="1" dirty="0">
                <a:latin typeface="Montserrat" pitchFamily="2" charset="0"/>
                <a:cs typeface="Arial" panose="020B0604020202020204" pitchFamily="34" charset="0"/>
              </a:rPr>
            </a:br>
            <a:r>
              <a:rPr lang="en-US" altLang="zh-TW" sz="2000" b="1" dirty="0">
                <a:latin typeface="Montserrat" pitchFamily="2" charset="0"/>
                <a:cs typeface="Arial" panose="020B0604020202020204" pitchFamily="34" charset="0"/>
              </a:rPr>
              <a:t>Adjustable equation order between columns</a:t>
            </a:r>
            <a:r>
              <a:rPr lang="zh-TW" altLang="en-US" sz="1800" b="1" dirty="0">
                <a:latin typeface="Montserrat" pitchFamily="2" charset="0"/>
                <a:cs typeface="Arial" panose="020B0604020202020204" pitchFamily="34" charset="0"/>
              </a:rPr>
              <a:t/>
            </a:r>
            <a:br>
              <a:rPr lang="zh-TW" altLang="en-US" sz="1800" b="1" dirty="0">
                <a:latin typeface="Montserrat" pitchFamily="2" charset="0"/>
                <a:cs typeface="Arial" panose="020B0604020202020204" pitchFamily="34" charset="0"/>
              </a:rPr>
            </a:br>
            <a:r>
              <a:rPr lang="zh-TW" altLang="en-US" sz="1800" b="1" dirty="0">
                <a:latin typeface="Montserrat" pitchFamily="2" charset="0"/>
                <a:cs typeface="Arial" panose="020B0604020202020204" pitchFamily="34" charset="0"/>
              </a:rPr>
              <a:t/>
            </a:r>
            <a:br>
              <a:rPr lang="zh-TW" altLang="en-US" sz="1800" b="1" dirty="0">
                <a:latin typeface="Montserrat" pitchFamily="2" charset="0"/>
                <a:cs typeface="Arial" panose="020B0604020202020204" pitchFamily="34" charset="0"/>
              </a:rPr>
            </a:br>
            <a:endParaRPr lang="zh-TW" altLang="en-US" sz="2000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Montserrat" pitchFamily="2" charset="0"/>
              </a:rPr>
              <a:t>Introduction</a:t>
            </a:r>
            <a:endParaRPr lang="zh-TW" altLang="en-US" dirty="0">
              <a:latin typeface="Montserrat" pitchFamily="2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內容版面配置區 1"/>
          <p:cNvSpPr txBox="1">
            <a:spLocks/>
          </p:cNvSpPr>
          <p:nvPr/>
        </p:nvSpPr>
        <p:spPr>
          <a:xfrm>
            <a:off x="215008" y="741997"/>
            <a:ext cx="8640960" cy="381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2000" b="1" dirty="0">
                <a:solidFill>
                  <a:srgbClr val="C00000"/>
                </a:solidFill>
                <a:latin typeface="Montserrat" pitchFamily="2" charset="0"/>
              </a:rPr>
              <a:t>Purpose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altLang="zh-TW" sz="1800" dirty="0" smtClean="0">
                <a:latin typeface="Montserrat" pitchFamily="2" charset="0"/>
              </a:rPr>
              <a:t>       </a:t>
            </a:r>
            <a:r>
              <a:rPr lang="en-US" altLang="zh-TW" sz="18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Adjustable equation order between columns</a:t>
            </a:r>
            <a:endParaRPr lang="en-US" altLang="zh-TW" sz="1800" dirty="0">
              <a:latin typeface="Montserrat" pitchFamily="2" charset="0"/>
              <a:cs typeface="Calibri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2000" b="1" dirty="0">
                <a:solidFill>
                  <a:srgbClr val="C00000"/>
                </a:solidFill>
                <a:latin typeface="Montserrat" pitchFamily="2" charset="0"/>
              </a:rPr>
              <a:t>Equipment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zh-TW" altLang="en-US" sz="18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       </a:t>
            </a:r>
            <a:r>
              <a:rPr lang="en-US" altLang="zh-TW" sz="1800" dirty="0">
                <a:solidFill>
                  <a:srgbClr val="000000"/>
                </a:solidFill>
                <a:latin typeface="Montserrat" pitchFamily="2" charset="0"/>
                <a:ea typeface="微軟正黑體" panose="020B0604030504040204" pitchFamily="34" charset="-120"/>
                <a:cs typeface="Calibri" pitchFamily="34" charset="0"/>
              </a:rPr>
              <a:t>TM all series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TW" sz="1800" dirty="0">
                <a:solidFill>
                  <a:srgbClr val="C00000"/>
                </a:solidFill>
                <a:latin typeface="Montserrat" pitchFamily="2" charset="0"/>
              </a:rPr>
              <a:t> </a:t>
            </a:r>
            <a:r>
              <a:rPr lang="en-US" altLang="zh-TW" sz="2000" b="1" dirty="0">
                <a:solidFill>
                  <a:srgbClr val="C00000"/>
                </a:solidFill>
                <a:latin typeface="Montserrat" pitchFamily="2" charset="0"/>
              </a:rPr>
              <a:t>Function operation</a:t>
            </a:r>
            <a:endParaRPr lang="zh-TW" altLang="en-US" sz="2000" b="1" dirty="0">
              <a:solidFill>
                <a:srgbClr val="C00000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endParaRPr lang="zh-TW" altLang="en-US" sz="2400" dirty="0">
              <a:solidFill>
                <a:srgbClr val="C00000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 txBox="1">
            <a:spLocks/>
          </p:cNvSpPr>
          <p:nvPr/>
        </p:nvSpPr>
        <p:spPr>
          <a:xfrm>
            <a:off x="8739414" y="4836164"/>
            <a:ext cx="369090" cy="307337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zh-TW" sz="1200" smtClean="0">
                <a:solidFill>
                  <a:schemeClr val="bg1"/>
                </a:solidFill>
              </a:rPr>
              <a:pPr/>
              <a:t>4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17"/>
          <p:cNvSpPr txBox="1">
            <a:spLocks/>
          </p:cNvSpPr>
          <p:nvPr/>
        </p:nvSpPr>
        <p:spPr>
          <a:xfrm>
            <a:off x="338064" y="378241"/>
            <a:ext cx="7114256" cy="862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99592" y="1628801"/>
            <a:ext cx="9239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2483768" y="397148"/>
            <a:ext cx="2563334" cy="3259549"/>
            <a:chOff x="4132014" y="1314855"/>
            <a:chExt cx="2170286" cy="2893714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2014" y="1314855"/>
              <a:ext cx="2170286" cy="289371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4184397" y="2690807"/>
              <a:ext cx="2117903" cy="369328"/>
            </a:xfrm>
            <a:prstGeom prst="rect">
              <a:avLst/>
            </a:prstGeom>
            <a:noFill/>
            <a:ln w="57150" cap="flat">
              <a:solidFill>
                <a:srgbClr val="FF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5907995" y="397148"/>
            <a:ext cx="2520280" cy="3361703"/>
            <a:chOff x="5436096" y="499634"/>
            <a:chExt cx="2520280" cy="3361703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6096" y="499634"/>
              <a:ext cx="2520280" cy="3361703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7497677" y="1628801"/>
              <a:ext cx="434156" cy="369328"/>
            </a:xfrm>
            <a:prstGeom prst="rect">
              <a:avLst/>
            </a:prstGeom>
            <a:noFill/>
            <a:ln w="57150" cap="flat">
              <a:solidFill>
                <a:srgbClr val="FF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sp>
        <p:nvSpPr>
          <p:cNvPr id="17" name="文字方塊 16"/>
          <p:cNvSpPr txBox="1"/>
          <p:nvPr/>
        </p:nvSpPr>
        <p:spPr>
          <a:xfrm>
            <a:off x="107505" y="718702"/>
            <a:ext cx="2520279" cy="22590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Previously</a:t>
            </a:r>
            <a:endParaRPr lang="en-US" altLang="zh-TW" sz="1600" dirty="0">
              <a:solidFill>
                <a:srgbClr val="000000"/>
              </a:solidFill>
              <a:latin typeface="Montserrat" pitchFamily="2" charset="0"/>
              <a:cs typeface="Calibri" pitchFamily="34" charset="0"/>
            </a:endParaRP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The order of equations is fixed.</a:t>
            </a:r>
          </a:p>
          <a:p>
            <a:pPr fontAlgn="ctr">
              <a:spcBef>
                <a:spcPct val="20000"/>
              </a:spcBef>
              <a:buClr>
                <a:schemeClr val="accent1"/>
              </a:buClr>
            </a:pPr>
            <a:endParaRPr lang="en-US" altLang="zh-TW" sz="1600" dirty="0" smtClean="0">
              <a:solidFill>
                <a:srgbClr val="000000"/>
              </a:solidFill>
              <a:latin typeface="Montserrat" pitchFamily="2" charset="0"/>
              <a:cs typeface="Calibri" pitchFamily="34" charset="0"/>
            </a:endParaRPr>
          </a:p>
          <a:p>
            <a:pPr font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Now</a:t>
            </a:r>
            <a:endParaRPr lang="en-US" altLang="zh-TW" sz="1600" dirty="0">
              <a:solidFill>
                <a:srgbClr val="000000"/>
              </a:solidFill>
              <a:latin typeface="Montserrat" pitchFamily="2" charset="0"/>
              <a:cs typeface="Calibri" pitchFamily="34" charset="0"/>
            </a:endParaRP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The order of equations is adjustable.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2334323" y="3817359"/>
            <a:ext cx="3121737" cy="387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font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1. Select the target equation </a:t>
            </a:r>
            <a:endParaRPr lang="en-US" altLang="zh-TW" sz="1600" dirty="0">
              <a:solidFill>
                <a:srgbClr val="000000"/>
              </a:solidFill>
              <a:latin typeface="Montserrat" pitchFamily="2" charset="0"/>
              <a:cs typeface="Calibri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77655" y="3854287"/>
            <a:ext cx="3488541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2. Use </a:t>
            </a: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the </a:t>
            </a: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triangle </a:t>
            </a: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to </a:t>
            </a: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adjust  </a:t>
            </a:r>
          </a:p>
          <a:p>
            <a:pPr font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 </a:t>
            </a: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    the order </a:t>
            </a: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up or down.</a:t>
            </a:r>
          </a:p>
        </p:txBody>
      </p:sp>
    </p:spTree>
    <p:extLst>
      <p:ext uri="{BB962C8B-B14F-4D97-AF65-F5344CB8AC3E}">
        <p14:creationId xmlns:p14="http://schemas.microsoft.com/office/powerpoint/2010/main" val="4307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2ACBC8-1BE7-4AFD-B9F4-49EA3A906DD9}"/>
</file>

<file path=customXml/itemProps2.xml><?xml version="1.0" encoding="utf-8"?>
<ds:datastoreItem xmlns:ds="http://schemas.openxmlformats.org/officeDocument/2006/customXml" ds:itemID="{80E289F7-6EAA-452D-8831-E97F0343B8E0}"/>
</file>

<file path=customXml/itemProps3.xml><?xml version="1.0" encoding="utf-8"?>
<ds:datastoreItem xmlns:ds="http://schemas.openxmlformats.org/officeDocument/2006/customXml" ds:itemID="{47854D6A-3758-4F51-B5B5-DC3771E606F6}"/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64</Words>
  <Application>Microsoft Office PowerPoint</Application>
  <PresentationFormat>如螢幕大小 (16:9)</PresentationFormat>
  <Paragraphs>18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[Expression Editor] Adjustable equation order between columns  </vt:lpstr>
      <vt:lpstr>Introduction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Joe.Lin 林俊志</dc:creator>
  <cp:lastModifiedBy>Hsiang.Tsui 崔靖翔</cp:lastModifiedBy>
  <cp:revision>64</cp:revision>
  <dcterms:created xsi:type="dcterms:W3CDTF">2018-08-09T05:52:04Z</dcterms:created>
  <dcterms:modified xsi:type="dcterms:W3CDTF">2019-05-17T00:51:15Z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