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63" r:id="rId3"/>
    <p:sldId id="258" r:id="rId4"/>
    <p:sldId id="264" r:id="rId5"/>
    <p:sldId id="25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50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-352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D3038-5A1D-446D-9B6F-28B2B2E8FC3B}" type="datetimeFigureOut">
              <a:rPr lang="zh-TW" altLang="en-US" smtClean="0"/>
              <a:t>2019/6/5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A3B186-C08C-4B0F-BE66-8875071864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64152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1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-1"/>
            <a:ext cx="9171312" cy="228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3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1642" y="470964"/>
            <a:ext cx="1080000" cy="86589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文字方塊 10"/>
          <p:cNvSpPr txBox="1"/>
          <p:nvPr userDrawn="1"/>
        </p:nvSpPr>
        <p:spPr>
          <a:xfrm>
            <a:off x="0" y="4341757"/>
            <a:ext cx="4224049" cy="24621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1000" b="0" i="0" u="none" strike="noStrike" cap="none" spc="0" normalizeH="0" baseline="0" dirty="0" smtClean="0">
                <a:ln>
                  <a:noFill/>
                </a:ln>
                <a:solidFill>
                  <a:srgbClr val="5B5B5B"/>
                </a:solidFill>
                <a:effectLst/>
                <a:uFillTx/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Helvetica"/>
              </a:rPr>
              <a:t>A </a:t>
            </a:r>
            <a:r>
              <a:rPr lang="en-US" altLang="zh-TW" sz="1000" dirty="0" smtClean="0">
                <a:solidFill>
                  <a:srgbClr val="5B5B5B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leading company in collaborative robot and vision technologies.</a:t>
            </a:r>
            <a:endParaRPr kumimoji="0" lang="zh-TW" altLang="en-US" sz="1000" b="0" i="0" u="none" strike="noStrike" cap="none" spc="0" normalizeH="0" baseline="0" dirty="0">
              <a:ln>
                <a:noFill/>
              </a:ln>
              <a:solidFill>
                <a:srgbClr val="5B5B5B"/>
              </a:solidFill>
              <a:effectLst/>
              <a:uFillTx/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  <a:sym typeface="Helvetica"/>
            </a:endParaRPr>
          </a:p>
        </p:txBody>
      </p:sp>
      <p:pic>
        <p:nvPicPr>
          <p:cNvPr id="12" name="圖片 11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8400"/>
          <a:stretch/>
        </p:blipFill>
        <p:spPr>
          <a:xfrm>
            <a:off x="203567" y="4078509"/>
            <a:ext cx="2304992" cy="248046"/>
          </a:xfrm>
          <a:prstGeom prst="rect">
            <a:avLst/>
          </a:prstGeom>
        </p:spPr>
      </p:pic>
      <p:cxnSp>
        <p:nvCxnSpPr>
          <p:cNvPr id="14" name="直線接點 13"/>
          <p:cNvCxnSpPr/>
          <p:nvPr userDrawn="1"/>
        </p:nvCxnSpPr>
        <p:spPr>
          <a:xfrm>
            <a:off x="2843236" y="2466186"/>
            <a:ext cx="6372200" cy="0"/>
          </a:xfrm>
          <a:prstGeom prst="line">
            <a:avLst/>
          </a:prstGeom>
          <a:ln w="12700">
            <a:solidFill>
              <a:srgbClr val="78BE2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文字方塊 7"/>
          <p:cNvSpPr txBox="1"/>
          <p:nvPr userDrawn="1"/>
        </p:nvSpPr>
        <p:spPr>
          <a:xfrm>
            <a:off x="2872759" y="2006574"/>
            <a:ext cx="6271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latin typeface="+mj-ea"/>
                <a:ea typeface="+mj-ea"/>
                <a:cs typeface="Arial Unicode MS" panose="020B0604020202020204" pitchFamily="34" charset="-120"/>
              </a:rPr>
              <a:t>       </a:t>
            </a:r>
            <a:endParaRPr lang="zh-TW" altLang="en-US" sz="2800" b="1" dirty="0">
              <a:latin typeface="+mj-ea"/>
              <a:ea typeface="+mj-ea"/>
              <a:cs typeface="Arial Unicode MS" panose="020B060402020202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64133" y="1608936"/>
            <a:ext cx="5184576" cy="857250"/>
          </a:xfrm>
        </p:spPr>
        <p:txBody>
          <a:bodyPr>
            <a:normAutofit/>
          </a:bodyPr>
          <a:lstStyle>
            <a:lvl1pPr algn="l">
              <a:defRPr sz="3200" b="1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95794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章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1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-1"/>
            <a:ext cx="9171312" cy="228601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5" name="直線接點 4"/>
          <p:cNvCxnSpPr/>
          <p:nvPr userDrawn="1"/>
        </p:nvCxnSpPr>
        <p:spPr>
          <a:xfrm>
            <a:off x="2843236" y="2466186"/>
            <a:ext cx="6372200" cy="0"/>
          </a:xfrm>
          <a:prstGeom prst="line">
            <a:avLst/>
          </a:prstGeom>
          <a:ln w="12700">
            <a:solidFill>
              <a:srgbClr val="78BE2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604448" y="4856799"/>
            <a:ext cx="517401" cy="286701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51862" y="1606768"/>
            <a:ext cx="5338936" cy="857250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92D050"/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81509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空白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604448" y="4856799"/>
            <a:ext cx="517401" cy="286701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57200" y="6560"/>
            <a:ext cx="8229600" cy="857250"/>
          </a:xfrm>
        </p:spPr>
        <p:txBody>
          <a:bodyPr>
            <a:normAutofit/>
          </a:bodyPr>
          <a:lstStyle>
            <a:lvl1pPr>
              <a:defRPr sz="2800" b="1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86313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封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5573" y="1610855"/>
            <a:ext cx="2494299" cy="1686977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3916"/>
          <a:stretch/>
        </p:blipFill>
        <p:spPr>
          <a:xfrm>
            <a:off x="1" y="3431063"/>
            <a:ext cx="9144000" cy="1705372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9872" y="622343"/>
            <a:ext cx="2078978" cy="50405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4047" y="2419124"/>
            <a:ext cx="3015908" cy="595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857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暫時用不到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7912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暫時用不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5867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群組 10"/>
          <p:cNvGrpSpPr/>
          <p:nvPr userDrawn="1"/>
        </p:nvGrpSpPr>
        <p:grpSpPr>
          <a:xfrm>
            <a:off x="0" y="4696038"/>
            <a:ext cx="9144000" cy="468000"/>
            <a:chOff x="0" y="5257798"/>
            <a:chExt cx="9144000" cy="468000"/>
          </a:xfrm>
        </p:grpSpPr>
        <p:grpSp>
          <p:nvGrpSpPr>
            <p:cNvPr id="12" name="群組 11"/>
            <p:cNvGrpSpPr/>
            <p:nvPr/>
          </p:nvGrpSpPr>
          <p:grpSpPr>
            <a:xfrm>
              <a:off x="0" y="5257798"/>
              <a:ext cx="9144000" cy="468000"/>
              <a:chOff x="0" y="5257798"/>
              <a:chExt cx="9144000" cy="468000"/>
            </a:xfrm>
          </p:grpSpPr>
          <p:pic>
            <p:nvPicPr>
              <p:cNvPr id="15" name="image1.png"/>
              <p:cNvPicPr>
                <a:picLocks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0" y="5257798"/>
                <a:ext cx="9144000" cy="468000"/>
              </a:xfrm>
              <a:prstGeom prst="rect">
                <a:avLst/>
              </a:prstGeom>
              <a:ln w="12700">
                <a:miter lim="400000"/>
              </a:ln>
            </p:spPr>
          </p:pic>
          <p:sp>
            <p:nvSpPr>
              <p:cNvPr id="16" name="矩形 15"/>
              <p:cNvSpPr/>
              <p:nvPr/>
            </p:nvSpPr>
            <p:spPr>
              <a:xfrm>
                <a:off x="0" y="5257798"/>
                <a:ext cx="9144000" cy="468000"/>
              </a:xfrm>
              <a:prstGeom prst="rect">
                <a:avLst/>
              </a:prstGeom>
              <a:solidFill>
                <a:srgbClr val="003948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13" name="Shape 4"/>
            <p:cNvSpPr/>
            <p:nvPr/>
          </p:nvSpPr>
          <p:spPr>
            <a:xfrm>
              <a:off x="3124200" y="5414854"/>
              <a:ext cx="2895600" cy="15388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>
              <a:spAutoFit/>
            </a:bodyPr>
            <a:lstStyle>
              <a:lvl1pPr algn="ctr">
                <a:defRPr sz="1200" b="1">
                  <a:latin typeface="Microsoft JhengHei"/>
                  <a:ea typeface="Microsoft JhengHei"/>
                  <a:cs typeface="Microsoft JhengHei"/>
                  <a:sym typeface="Microsoft JhengHei"/>
                </a:defRPr>
              </a:lvl1pPr>
            </a:lstStyle>
            <a:p>
              <a:r>
                <a:rPr sz="1000" dirty="0">
                  <a:solidFill>
                    <a:schemeClr val="bg1"/>
                  </a:solidFill>
                </a:rPr>
                <a:t>Confidential </a:t>
              </a:r>
            </a:p>
          </p:txBody>
        </p:sp>
        <p:pic>
          <p:nvPicPr>
            <p:cNvPr id="14" name="圖片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33709" y="5419798"/>
              <a:ext cx="1909672" cy="14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68698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群組 33"/>
          <p:cNvGrpSpPr/>
          <p:nvPr userDrawn="1"/>
        </p:nvGrpSpPr>
        <p:grpSpPr>
          <a:xfrm>
            <a:off x="0" y="4669323"/>
            <a:ext cx="9144000" cy="468000"/>
            <a:chOff x="0" y="5257798"/>
            <a:chExt cx="9144000" cy="468000"/>
          </a:xfrm>
        </p:grpSpPr>
        <p:grpSp>
          <p:nvGrpSpPr>
            <p:cNvPr id="35" name="群組 34"/>
            <p:cNvGrpSpPr/>
            <p:nvPr/>
          </p:nvGrpSpPr>
          <p:grpSpPr>
            <a:xfrm>
              <a:off x="0" y="5257798"/>
              <a:ext cx="9144000" cy="468000"/>
              <a:chOff x="0" y="5257798"/>
              <a:chExt cx="9144000" cy="468000"/>
            </a:xfrm>
          </p:grpSpPr>
          <p:pic>
            <p:nvPicPr>
              <p:cNvPr id="38" name="image1.png"/>
              <p:cNvPicPr>
                <a:picLocks/>
              </p:cNvPicPr>
              <p:nvPr/>
            </p:nvPicPr>
            <p:blipFill>
              <a:blip r:embed="rId9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0" y="5257798"/>
                <a:ext cx="9144000" cy="468000"/>
              </a:xfrm>
              <a:prstGeom prst="rect">
                <a:avLst/>
              </a:prstGeom>
              <a:ln w="12700">
                <a:miter lim="400000"/>
              </a:ln>
            </p:spPr>
          </p:pic>
          <p:sp>
            <p:nvSpPr>
              <p:cNvPr id="39" name="矩形 38"/>
              <p:cNvSpPr/>
              <p:nvPr/>
            </p:nvSpPr>
            <p:spPr>
              <a:xfrm>
                <a:off x="0" y="5257798"/>
                <a:ext cx="9144000" cy="468000"/>
              </a:xfrm>
              <a:prstGeom prst="rect">
                <a:avLst/>
              </a:prstGeom>
              <a:solidFill>
                <a:srgbClr val="003948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36" name="Shape 4"/>
            <p:cNvSpPr/>
            <p:nvPr/>
          </p:nvSpPr>
          <p:spPr>
            <a:xfrm>
              <a:off x="3124200" y="5414854"/>
              <a:ext cx="2895600" cy="15388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0" tIns="0" rIns="0" bIns="0" anchor="ctr">
              <a:spAutoFit/>
            </a:bodyPr>
            <a:lstStyle>
              <a:lvl1pPr algn="ctr">
                <a:defRPr sz="1200" b="1">
                  <a:latin typeface="Microsoft JhengHei"/>
                  <a:ea typeface="Microsoft JhengHei"/>
                  <a:cs typeface="Microsoft JhengHei"/>
                  <a:sym typeface="Microsoft JhengHei"/>
                </a:defRPr>
              </a:lvl1pPr>
            </a:lstStyle>
            <a:p>
              <a:r>
                <a:rPr sz="1000" dirty="0">
                  <a:solidFill>
                    <a:schemeClr val="bg1"/>
                  </a:solidFill>
                </a:rPr>
                <a:t>Confidential </a:t>
              </a:r>
            </a:p>
          </p:txBody>
        </p:sp>
        <p:pic>
          <p:nvPicPr>
            <p:cNvPr id="37" name="圖片 36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33709" y="5419798"/>
              <a:ext cx="1909672" cy="144000"/>
            </a:xfrm>
            <a:prstGeom prst="rect">
              <a:avLst/>
            </a:prstGeom>
          </p:spPr>
        </p:pic>
      </p:grp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7970F-FEB6-4E4C-9258-D60FE6E5A1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921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49" r:id="rId5"/>
    <p:sldLayoutId id="2147483650" r:id="rId6"/>
    <p:sldLayoutId id="2147483658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__2.docx"/><Relationship Id="rId3" Type="http://schemas.openxmlformats.org/officeDocument/2006/relationships/image" Target="../media/image11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emf"/><Relationship Id="rId5" Type="http://schemas.openxmlformats.org/officeDocument/2006/relationships/package" Target="../embeddings/Microsoft_Word___1.docx"/><Relationship Id="rId10" Type="http://schemas.openxmlformats.org/officeDocument/2006/relationships/image" Target="../media/image1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2872759" y="2006574"/>
            <a:ext cx="38266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b="1" dirty="0" err="1" smtClean="0">
                <a:solidFill>
                  <a:srgbClr val="78BE20"/>
                </a:solidFill>
                <a:latin typeface="Montserrat" panose="00000500000000000000" pitchFamily="2" charset="0"/>
                <a:ea typeface="Arial Unicode MS" panose="020B0604020202020204" pitchFamily="34" charset="-120"/>
                <a:cs typeface="Arial Unicode MS" panose="020B0604020202020204" pitchFamily="34" charset="-120"/>
              </a:rPr>
              <a:t>Techman</a:t>
            </a:r>
            <a:r>
              <a:rPr lang="en-US" altLang="zh-TW" sz="2800" b="1" dirty="0" smtClean="0">
                <a:solidFill>
                  <a:srgbClr val="78BE20"/>
                </a:solidFill>
                <a:latin typeface="Montserrat" panose="00000500000000000000" pitchFamily="2" charset="0"/>
                <a:ea typeface="Arial Unicode MS" panose="020B0604020202020204" pitchFamily="34" charset="-120"/>
                <a:cs typeface="Arial Unicode MS" panose="020B0604020202020204" pitchFamily="34" charset="-120"/>
              </a:rPr>
              <a:t> Robot Inc.</a:t>
            </a:r>
            <a:endParaRPr lang="zh-TW" altLang="en-US" sz="2800" b="1" dirty="0">
              <a:solidFill>
                <a:srgbClr val="78BE20"/>
              </a:solidFill>
              <a:latin typeface="Montserrat" panose="00000500000000000000" pitchFamily="2" charset="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5" name="文字方塊 2"/>
          <p:cNvSpPr txBox="1"/>
          <p:nvPr/>
        </p:nvSpPr>
        <p:spPr>
          <a:xfrm>
            <a:off x="6948264" y="2571750"/>
            <a:ext cx="19623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9pPr>
          </a:lstStyle>
          <a:p>
            <a:r>
              <a:rPr lang="en-US" altLang="zh-TW" sz="1200" dirty="0" smtClean="0">
                <a:solidFill>
                  <a:schemeClr val="tx2"/>
                </a:solidFill>
                <a:latin typeface="Montserrat" pitchFamily="2" charset="0"/>
                <a:ea typeface="+mj-ea"/>
              </a:rPr>
              <a:t>Hsiang </a:t>
            </a:r>
            <a:r>
              <a:rPr lang="en-US" altLang="zh-TW" sz="1200" dirty="0" err="1" smtClean="0">
                <a:solidFill>
                  <a:schemeClr val="tx2"/>
                </a:solidFill>
                <a:latin typeface="Montserrat" pitchFamily="2" charset="0"/>
                <a:ea typeface="+mj-ea"/>
              </a:rPr>
              <a:t>Tsui</a:t>
            </a:r>
            <a:r>
              <a:rPr lang="en-US" altLang="zh-TW" sz="1200" dirty="0" smtClean="0">
                <a:solidFill>
                  <a:schemeClr val="tx2"/>
                </a:solidFill>
                <a:latin typeface="Montserrat" pitchFamily="2" charset="0"/>
                <a:ea typeface="+mj-ea"/>
              </a:rPr>
              <a:t> 2019.05.02</a:t>
            </a:r>
          </a:p>
        </p:txBody>
      </p:sp>
    </p:spTree>
    <p:extLst>
      <p:ext uri="{BB962C8B-B14F-4D97-AF65-F5344CB8AC3E}">
        <p14:creationId xmlns:p14="http://schemas.microsoft.com/office/powerpoint/2010/main" val="124625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>
            <a:spLocks noGrp="1"/>
          </p:cNvSpPr>
          <p:nvPr>
            <p:ph type="title"/>
          </p:nvPr>
        </p:nvSpPr>
        <p:spPr>
          <a:xfrm>
            <a:off x="2339752" y="1491630"/>
            <a:ext cx="6696744" cy="857250"/>
          </a:xfrm>
        </p:spPr>
        <p:txBody>
          <a:bodyPr>
            <a:noAutofit/>
          </a:bodyPr>
          <a:lstStyle/>
          <a:p>
            <a:r>
              <a:rPr lang="en-US" altLang="zh-TW" sz="2000" b="1" dirty="0">
                <a:latin typeface="Montserrat" pitchFamily="2" charset="0"/>
                <a:cs typeface="Arial" panose="020B0604020202020204" pitchFamily="34" charset="0"/>
              </a:rPr>
              <a:t>[Modbus] </a:t>
            </a:r>
            <a:br>
              <a:rPr lang="en-US" altLang="zh-TW" sz="2000" b="1" dirty="0">
                <a:latin typeface="Montserrat" pitchFamily="2" charset="0"/>
                <a:cs typeface="Arial" panose="020B0604020202020204" pitchFamily="34" charset="0"/>
              </a:rPr>
            </a:br>
            <a:r>
              <a:rPr lang="en-US" altLang="zh-TW" sz="2000" b="1" dirty="0">
                <a:latin typeface="Montserrat" pitchFamily="2" charset="0"/>
                <a:cs typeface="Arial" panose="020B0604020202020204" pitchFamily="34" charset="0"/>
              </a:rPr>
              <a:t>Add TCP Force and Safety Related Parameters</a:t>
            </a:r>
            <a:endParaRPr lang="zh-TW" altLang="en-US" sz="1800" b="1" dirty="0">
              <a:latin typeface="Montserrat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720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Montserrat" pitchFamily="2" charset="0"/>
              </a:rPr>
              <a:t>Introduction</a:t>
            </a:r>
            <a:endParaRPr lang="zh-TW" altLang="en-US" dirty="0">
              <a:latin typeface="Montserrat" pitchFamily="2" charset="0"/>
            </a:endParaRPr>
          </a:p>
        </p:txBody>
      </p:sp>
      <p:cxnSp>
        <p:nvCxnSpPr>
          <p:cNvPr id="4" name="直線接點 3"/>
          <p:cNvCxnSpPr/>
          <p:nvPr/>
        </p:nvCxnSpPr>
        <p:spPr>
          <a:xfrm>
            <a:off x="323528" y="699542"/>
            <a:ext cx="8532440" cy="0"/>
          </a:xfrm>
          <a:prstGeom prst="line">
            <a:avLst/>
          </a:prstGeom>
          <a:ln w="12700">
            <a:solidFill>
              <a:srgbClr val="78BE2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內容版面配置區 1"/>
          <p:cNvSpPr txBox="1">
            <a:spLocks/>
          </p:cNvSpPr>
          <p:nvPr/>
        </p:nvSpPr>
        <p:spPr>
          <a:xfrm>
            <a:off x="0" y="699542"/>
            <a:ext cx="9469560" cy="3816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Ø"/>
            </a:pPr>
            <a:r>
              <a:rPr lang="en-US" altLang="zh-TW" sz="2000" b="1" dirty="0">
                <a:solidFill>
                  <a:srgbClr val="C00000"/>
                </a:solidFill>
                <a:latin typeface="Montserrat" pitchFamily="2" charset="0"/>
              </a:rPr>
              <a:t>Purpose</a:t>
            </a:r>
          </a:p>
          <a:p>
            <a:pPr marL="0" indent="0">
              <a:lnSpc>
                <a:spcPct val="150000"/>
              </a:lnSpc>
              <a:spcBef>
                <a:spcPts val="500"/>
              </a:spcBef>
              <a:buNone/>
            </a:pPr>
            <a:r>
              <a:rPr lang="en-US" altLang="zh-TW" sz="1800" dirty="0">
                <a:latin typeface="Montserrat" pitchFamily="2" charset="0"/>
              </a:rPr>
              <a:t>       </a:t>
            </a:r>
            <a:r>
              <a:rPr lang="en-US" altLang="zh-TW" sz="1400" dirty="0">
                <a:solidFill>
                  <a:srgbClr val="000000"/>
                </a:solidFill>
                <a:latin typeface="Montserrat" pitchFamily="2" charset="0"/>
                <a:cs typeface="Calibri" pitchFamily="34" charset="0"/>
              </a:rPr>
              <a:t>Add TCP force and safety related parameters in </a:t>
            </a:r>
            <a:r>
              <a:rPr lang="en-US" altLang="zh-TW" sz="1400" dirty="0">
                <a:solidFill>
                  <a:srgbClr val="000000"/>
                </a:solidFill>
                <a:latin typeface="Montserrat" pitchFamily="2" charset="0"/>
                <a:cs typeface="Calibri" pitchFamily="34" charset="0"/>
              </a:rPr>
              <a:t>M</a:t>
            </a:r>
            <a:r>
              <a:rPr lang="en-US" altLang="zh-TW" sz="1400" dirty="0" smtClean="0">
                <a:solidFill>
                  <a:srgbClr val="000000"/>
                </a:solidFill>
                <a:latin typeface="Montserrat" pitchFamily="2" charset="0"/>
                <a:cs typeface="Calibri" pitchFamily="34" charset="0"/>
              </a:rPr>
              <a:t>odbus </a:t>
            </a:r>
            <a:r>
              <a:rPr lang="en-US" altLang="zh-TW" sz="1400" dirty="0">
                <a:solidFill>
                  <a:srgbClr val="000000"/>
                </a:solidFill>
                <a:latin typeface="Montserrat" pitchFamily="2" charset="0"/>
                <a:cs typeface="Calibri" pitchFamily="34" charset="0"/>
              </a:rPr>
              <a:t>list (read only)</a:t>
            </a:r>
          </a:p>
          <a:p>
            <a:pPr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Ø"/>
            </a:pPr>
            <a:r>
              <a:rPr lang="en-US" altLang="zh-TW" sz="2000" b="1" dirty="0">
                <a:solidFill>
                  <a:srgbClr val="C00000"/>
                </a:solidFill>
                <a:latin typeface="Montserrat" pitchFamily="2" charset="0"/>
              </a:rPr>
              <a:t>Equipment</a:t>
            </a:r>
          </a:p>
          <a:p>
            <a:pPr marL="0" indent="0">
              <a:lnSpc>
                <a:spcPct val="150000"/>
              </a:lnSpc>
              <a:spcBef>
                <a:spcPts val="500"/>
              </a:spcBef>
              <a:buNone/>
            </a:pPr>
            <a:r>
              <a:rPr lang="zh-TW" altLang="en-US" sz="1800" dirty="0">
                <a:latin typeface="Montserrat" pitchFamily="2" charset="0"/>
              </a:rPr>
              <a:t>       </a:t>
            </a:r>
            <a:r>
              <a:rPr lang="en-US" altLang="zh-TW" sz="1400" dirty="0">
                <a:solidFill>
                  <a:srgbClr val="000000"/>
                </a:solidFill>
                <a:latin typeface="Montserrat" pitchFamily="2" charset="0"/>
                <a:ea typeface="微軟正黑體" panose="020B0604030504040204" pitchFamily="34" charset="-120"/>
                <a:cs typeface="Calibri" pitchFamily="34" charset="0"/>
              </a:rPr>
              <a:t>TM all series</a:t>
            </a:r>
          </a:p>
          <a:p>
            <a:pPr>
              <a:lnSpc>
                <a:spcPct val="150000"/>
              </a:lnSpc>
              <a:spcBef>
                <a:spcPts val="500"/>
              </a:spcBef>
              <a:buFont typeface="Wingdings" pitchFamily="2" charset="2"/>
              <a:buChar char="Ø"/>
            </a:pPr>
            <a:r>
              <a:rPr lang="en-US" altLang="zh-TW" sz="1800" dirty="0">
                <a:solidFill>
                  <a:srgbClr val="C00000"/>
                </a:solidFill>
                <a:latin typeface="Montserrat" pitchFamily="2" charset="0"/>
              </a:rPr>
              <a:t> </a:t>
            </a:r>
            <a:r>
              <a:rPr lang="en-US" altLang="zh-TW" sz="2000" b="1" dirty="0">
                <a:solidFill>
                  <a:srgbClr val="C00000"/>
                </a:solidFill>
                <a:latin typeface="Montserrat" pitchFamily="2" charset="0"/>
              </a:rPr>
              <a:t>Function operation</a:t>
            </a:r>
            <a:endParaRPr lang="zh-TW" altLang="en-US" sz="2000" b="1" dirty="0">
              <a:solidFill>
                <a:srgbClr val="C00000"/>
              </a:solidFill>
              <a:latin typeface="Montserrat" pitchFamily="2" charset="0"/>
            </a:endParaRPr>
          </a:p>
          <a:p>
            <a:pPr marL="0" indent="0">
              <a:buNone/>
            </a:pPr>
            <a:endParaRPr lang="en-US" altLang="zh-TW" sz="1800" b="1" dirty="0" smtClean="0">
              <a:solidFill>
                <a:srgbClr val="C00000"/>
              </a:solidFill>
              <a:latin typeface="Montserrat" pitchFamily="2" charset="0"/>
            </a:endParaRPr>
          </a:p>
          <a:p>
            <a:endParaRPr lang="zh-TW" altLang="en-US" sz="2400" dirty="0">
              <a:solidFill>
                <a:srgbClr val="C00000"/>
              </a:solidFill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98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 txBox="1">
            <a:spLocks/>
          </p:cNvSpPr>
          <p:nvPr/>
        </p:nvSpPr>
        <p:spPr>
          <a:xfrm>
            <a:off x="8739414" y="4820120"/>
            <a:ext cx="369090" cy="307337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CB4B4D-7CA3-9044-876B-883B54F8677D}" type="slidenum">
              <a:rPr lang="en-US" altLang="zh-TW" sz="1200" smtClean="0">
                <a:solidFill>
                  <a:schemeClr val="bg1"/>
                </a:solidFill>
              </a:rPr>
              <a:pPr/>
              <a:t>4</a:t>
            </a:fld>
            <a:endParaRPr lang="zh-TW" altLang="en-US" sz="1200" dirty="0">
              <a:solidFill>
                <a:schemeClr val="bg1"/>
              </a:solidFill>
            </a:endParaRPr>
          </a:p>
        </p:txBody>
      </p:sp>
      <p:sp>
        <p:nvSpPr>
          <p:cNvPr id="3" name="內容版面配置區 17"/>
          <p:cNvSpPr txBox="1">
            <a:spLocks/>
          </p:cNvSpPr>
          <p:nvPr/>
        </p:nvSpPr>
        <p:spPr>
          <a:xfrm>
            <a:off x="338064" y="404665"/>
            <a:ext cx="8554416" cy="8628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2400" b="1" dirty="0" smtClean="0">
                <a:solidFill>
                  <a:srgbClr val="002060"/>
                </a:solidFill>
                <a:latin typeface="Montserrat" pitchFamily="2" charset="0"/>
                <a:cs typeface="Arial" panose="020B0604020202020204" pitchFamily="34" charset="0"/>
              </a:rPr>
              <a:t>Modbus</a:t>
            </a:r>
            <a:r>
              <a:rPr lang="zh-TW" altLang="en-US" sz="2400" b="1" dirty="0" smtClean="0">
                <a:solidFill>
                  <a:srgbClr val="002060"/>
                </a:solidFill>
                <a:latin typeface="Montserrat" pitchFamily="2" charset="0"/>
                <a:cs typeface="Arial" panose="020B0604020202020204" pitchFamily="34" charset="0"/>
              </a:rPr>
              <a:t> </a:t>
            </a:r>
            <a:r>
              <a:rPr lang="en-US" altLang="zh-TW" sz="2400" b="1" dirty="0" smtClean="0">
                <a:solidFill>
                  <a:srgbClr val="002060"/>
                </a:solidFill>
                <a:latin typeface="Montserrat" pitchFamily="2" charset="0"/>
                <a:cs typeface="Arial" panose="020B0604020202020204" pitchFamily="34" charset="0"/>
              </a:rPr>
              <a:t>- code table</a:t>
            </a:r>
            <a:endParaRPr lang="zh-TW" altLang="en-US" sz="2000" b="1" dirty="0">
              <a:solidFill>
                <a:srgbClr val="002060"/>
              </a:solidFill>
              <a:latin typeface="Montserrat" pitchFamily="2" charset="0"/>
              <a:cs typeface="Arial" panose="020B0604020202020204" pitchFamily="34" charset="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899592" y="1628801"/>
            <a:ext cx="92394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endParaRPr lang="zh-TW" alt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7" y="2375149"/>
            <a:ext cx="3919633" cy="2190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物件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2365881"/>
              </p:ext>
            </p:extLst>
          </p:nvPr>
        </p:nvGraphicFramePr>
        <p:xfrm>
          <a:off x="4355977" y="1308164"/>
          <a:ext cx="4167867" cy="918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文件" r:id="rId5" imgW="6588610" imgH="1943374" progId="Word.Document.12">
                  <p:embed/>
                </p:oleObj>
              </mc:Choice>
              <mc:Fallback>
                <p:oleObj name="文件" r:id="rId5" imgW="6588610" imgH="1943374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7" y="1308164"/>
                        <a:ext cx="4167867" cy="9182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物件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1589240"/>
              </p:ext>
            </p:extLst>
          </p:nvPr>
        </p:nvGraphicFramePr>
        <p:xfrm>
          <a:off x="899592" y="1267521"/>
          <a:ext cx="2916416" cy="33742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文件" r:id="rId8" imgW="6779022" imgH="7843234" progId="Word.Document.12">
                  <p:embed/>
                </p:oleObj>
              </mc:Choice>
              <mc:Fallback>
                <p:oleObj name="文件" r:id="rId8" imgW="6779022" imgH="7843234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267521"/>
                        <a:ext cx="2916416" cy="33742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群組 9"/>
          <p:cNvGrpSpPr/>
          <p:nvPr/>
        </p:nvGrpSpPr>
        <p:grpSpPr>
          <a:xfrm>
            <a:off x="-2604" y="-28158"/>
            <a:ext cx="9173916" cy="746860"/>
            <a:chOff x="-2604" y="-28158"/>
            <a:chExt cx="9173916" cy="746860"/>
          </a:xfrm>
        </p:grpSpPr>
        <p:pic>
          <p:nvPicPr>
            <p:cNvPr id="11" name="image1.png"/>
            <p:cNvPicPr>
              <a:picLocks noChangeAspect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0" y="-1"/>
              <a:ext cx="9171312" cy="228601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2" name="文字方塊 11"/>
            <p:cNvSpPr txBox="1"/>
            <p:nvPr/>
          </p:nvSpPr>
          <p:spPr>
            <a:xfrm>
              <a:off x="5868144" y="195486"/>
              <a:ext cx="3168352" cy="52321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t">
              <a:spAutoFit/>
            </a:bodyPr>
            <a:lstStyle/>
            <a:p>
              <a:pPr algn="r"/>
              <a:r>
                <a:rPr lang="zh-TW" altLang="en-US" sz="1400" dirty="0" smtClean="0">
                  <a:solidFill>
                    <a:srgbClr val="FF0000"/>
                  </a:solidFill>
                  <a:latin typeface="Arial" panose="020B0604020202020204" pitchFamily="34" charset="0"/>
                  <a:ea typeface="Arial Unicode MS" panose="020B0604020202020204" pitchFamily="34" charset="-120"/>
                  <a:cs typeface="Arial" panose="020B0604020202020204" pitchFamily="34" charset="0"/>
                </a:rPr>
                <a:t>軟體版本</a:t>
              </a:r>
              <a:endParaRPr lang="en-US" altLang="zh-TW" sz="1400" dirty="0" smtClean="0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34" charset="-120"/>
                <a:cs typeface="Arial" panose="020B0604020202020204" pitchFamily="34" charset="0"/>
              </a:endParaRPr>
            </a:p>
            <a:p>
              <a:pPr algn="r"/>
              <a:r>
                <a:rPr lang="en-US" altLang="zh-TW" sz="1400" dirty="0" smtClean="0">
                  <a:solidFill>
                    <a:srgbClr val="FF0000"/>
                  </a:solidFill>
                  <a:latin typeface="Arial" panose="020B0604020202020204" pitchFamily="34" charset="0"/>
                  <a:ea typeface="Arial Unicode MS" panose="020B0604020202020204" pitchFamily="34" charset="-120"/>
                  <a:cs typeface="Arial" panose="020B0604020202020204" pitchFamily="34" charset="0"/>
                </a:rPr>
                <a:t>1.72</a:t>
              </a:r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-2604" y="-28158"/>
              <a:ext cx="13681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200" b="1" dirty="0" smtClean="0">
                  <a:solidFill>
                    <a:srgbClr val="FFFF00"/>
                  </a:solidFill>
                </a:rPr>
                <a:t>Standard</a:t>
              </a:r>
              <a:endParaRPr lang="zh-TW" altLang="en-US" sz="12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14" name="文字方塊 13"/>
          <p:cNvSpPr txBox="1"/>
          <p:nvPr/>
        </p:nvSpPr>
        <p:spPr>
          <a:xfrm>
            <a:off x="926282" y="894423"/>
            <a:ext cx="2853630" cy="38779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285750" indent="-285750" fontAlgn="ctr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en-US" altLang="zh-TW" sz="1600" dirty="0" smtClean="0">
                <a:solidFill>
                  <a:srgbClr val="000000"/>
                </a:solidFill>
                <a:latin typeface="Montserrat" pitchFamily="2" charset="0"/>
                <a:cs typeface="Calibri" pitchFamily="34" charset="0"/>
              </a:rPr>
              <a:t>Safety </a:t>
            </a:r>
            <a:r>
              <a:rPr lang="en-US" altLang="zh-TW" sz="1600" dirty="0">
                <a:solidFill>
                  <a:srgbClr val="000000"/>
                </a:solidFill>
                <a:latin typeface="Montserrat" pitchFamily="2" charset="0"/>
                <a:cs typeface="Calibri" pitchFamily="34" charset="0"/>
              </a:rPr>
              <a:t>S</a:t>
            </a:r>
            <a:r>
              <a:rPr lang="en-US" altLang="zh-TW" sz="1600" dirty="0" smtClean="0">
                <a:solidFill>
                  <a:srgbClr val="000000"/>
                </a:solidFill>
                <a:latin typeface="Montserrat" pitchFamily="2" charset="0"/>
                <a:cs typeface="Calibri" pitchFamily="34" charset="0"/>
              </a:rPr>
              <a:t>top Criteria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4355976" y="894423"/>
            <a:ext cx="2349574" cy="38779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285750" indent="-285750" fontAlgn="ctr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en-US" altLang="zh-TW" sz="1600" dirty="0" smtClean="0">
                <a:solidFill>
                  <a:srgbClr val="000000"/>
                </a:solidFill>
                <a:latin typeface="Montserrat" pitchFamily="2" charset="0"/>
                <a:cs typeface="Calibri" pitchFamily="34" charset="0"/>
              </a:rPr>
              <a:t>TCP Force</a:t>
            </a:r>
          </a:p>
        </p:txBody>
      </p:sp>
    </p:spTree>
    <p:extLst>
      <p:ext uri="{BB962C8B-B14F-4D97-AF65-F5344CB8AC3E}">
        <p14:creationId xmlns:p14="http://schemas.microsoft.com/office/powerpoint/2010/main" val="390824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739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古典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8E38E289563E44813047482887AFC0" ma:contentTypeVersion="10" ma:contentTypeDescription="Create a new document." ma:contentTypeScope="" ma:versionID="fd559200edac0e70afbfdc5d4bf3c5d0">
  <xsd:schema xmlns:xsd="http://www.w3.org/2001/XMLSchema" xmlns:xs="http://www.w3.org/2001/XMLSchema" xmlns:p="http://schemas.microsoft.com/office/2006/metadata/properties" xmlns:ns2="37f044d9-c221-438f-aa9e-01cf4efadde3" targetNamespace="http://schemas.microsoft.com/office/2006/metadata/properties" ma:root="true" ma:fieldsID="6db7a51b74ce38b3c94072902ae71db2" ns2:_="">
    <xsd:import namespace="37f044d9-c221-438f-aa9e-01cf4efadd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f044d9-c221-438f-aa9e-01cf4efadd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2EDC9EA-3307-4F93-A419-0C801E5E81EE}"/>
</file>

<file path=customXml/itemProps2.xml><?xml version="1.0" encoding="utf-8"?>
<ds:datastoreItem xmlns:ds="http://schemas.openxmlformats.org/officeDocument/2006/customXml" ds:itemID="{35D6C21D-C1C7-4962-8A6F-F6C6E1832758}"/>
</file>

<file path=customXml/itemProps3.xml><?xml version="1.0" encoding="utf-8"?>
<ds:datastoreItem xmlns:ds="http://schemas.openxmlformats.org/officeDocument/2006/customXml" ds:itemID="{D76268D1-1860-473A-858F-B7C9B483C496}"/>
</file>

<file path=docProps/app.xml><?xml version="1.0" encoding="utf-8"?>
<Properties xmlns="http://schemas.openxmlformats.org/officeDocument/2006/extended-properties" xmlns:vt="http://schemas.openxmlformats.org/officeDocument/2006/docPropsVTypes">
  <TotalTime>2373</TotalTime>
  <Words>49</Words>
  <Application>Microsoft Office PowerPoint</Application>
  <PresentationFormat>如螢幕大小 (16:9)</PresentationFormat>
  <Paragraphs>16</Paragraphs>
  <Slides>5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7" baseType="lpstr">
      <vt:lpstr>Arial Unicode MS</vt:lpstr>
      <vt:lpstr>Microsoft JhengHei</vt:lpstr>
      <vt:lpstr>Microsoft JhengHei</vt:lpstr>
      <vt:lpstr>新細明體</vt:lpstr>
      <vt:lpstr>Arial</vt:lpstr>
      <vt:lpstr>Calibri</vt:lpstr>
      <vt:lpstr>Helvetica</vt:lpstr>
      <vt:lpstr>Montserrat</vt:lpstr>
      <vt:lpstr>Times New Roman</vt:lpstr>
      <vt:lpstr>Wingdings</vt:lpstr>
      <vt:lpstr>Office 佈景主題</vt:lpstr>
      <vt:lpstr>文件</vt:lpstr>
      <vt:lpstr>PowerPoint 簡報</vt:lpstr>
      <vt:lpstr>[Modbus]  Add TCP Force and Safety Related Parameters</vt:lpstr>
      <vt:lpstr>Introduction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Joe.Lin 林俊志</dc:creator>
  <cp:lastModifiedBy>Davis.Wang王昊愷</cp:lastModifiedBy>
  <cp:revision>68</cp:revision>
  <dcterms:created xsi:type="dcterms:W3CDTF">2018-08-09T05:52:04Z</dcterms:created>
  <dcterms:modified xsi:type="dcterms:W3CDTF">2019-06-05T08:56:24Z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0x010100DE8E38E289563E44813047482887AFC0</vt:lpwstr>
  </property>
</Properties>
</file>