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62" r:id="rId3"/>
    <p:sldId id="258" r:id="rId4"/>
    <p:sldId id="261" r:id="rId5"/>
    <p:sldId id="259" r:id="rId6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204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-3522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D3038-5A1D-446D-9B6F-28B2B2E8FC3B}" type="datetimeFigureOut">
              <a:rPr lang="zh-TW" altLang="en-US" smtClean="0"/>
              <a:t>2019/5/6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A3B186-C08C-4B0F-BE66-8875071864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64152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封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1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-1"/>
            <a:ext cx="9171312" cy="228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image3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1642" y="470964"/>
            <a:ext cx="1080000" cy="865896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文字方塊 10"/>
          <p:cNvSpPr txBox="1"/>
          <p:nvPr userDrawn="1"/>
        </p:nvSpPr>
        <p:spPr>
          <a:xfrm>
            <a:off x="0" y="4341757"/>
            <a:ext cx="4224049" cy="24621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1000" b="0" i="0" u="none" strike="noStrike" cap="none" spc="0" normalizeH="0" baseline="0" dirty="0" smtClean="0">
                <a:ln>
                  <a:noFill/>
                </a:ln>
                <a:solidFill>
                  <a:srgbClr val="5B5B5B"/>
                </a:solidFill>
                <a:effectLst/>
                <a:uFillTx/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  <a:sym typeface="Helvetica"/>
              </a:rPr>
              <a:t>A </a:t>
            </a:r>
            <a:r>
              <a:rPr lang="en-US" altLang="zh-TW" sz="1000" dirty="0" smtClean="0">
                <a:solidFill>
                  <a:srgbClr val="5B5B5B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leading company in collaborative robot and vision technologies.</a:t>
            </a:r>
            <a:endParaRPr kumimoji="0" lang="zh-TW" altLang="en-US" sz="1000" b="0" i="0" u="none" strike="noStrike" cap="none" spc="0" normalizeH="0" baseline="0" dirty="0">
              <a:ln>
                <a:noFill/>
              </a:ln>
              <a:solidFill>
                <a:srgbClr val="5B5B5B"/>
              </a:solidFill>
              <a:effectLst/>
              <a:uFillTx/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  <a:sym typeface="Helvetica"/>
            </a:endParaRPr>
          </a:p>
        </p:txBody>
      </p:sp>
      <p:pic>
        <p:nvPicPr>
          <p:cNvPr id="12" name="圖片 11"/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8400"/>
          <a:stretch/>
        </p:blipFill>
        <p:spPr>
          <a:xfrm>
            <a:off x="203567" y="4078509"/>
            <a:ext cx="2304992" cy="248046"/>
          </a:xfrm>
          <a:prstGeom prst="rect">
            <a:avLst/>
          </a:prstGeom>
        </p:spPr>
      </p:pic>
      <p:cxnSp>
        <p:nvCxnSpPr>
          <p:cNvPr id="14" name="直線接點 13"/>
          <p:cNvCxnSpPr/>
          <p:nvPr userDrawn="1"/>
        </p:nvCxnSpPr>
        <p:spPr>
          <a:xfrm>
            <a:off x="2843236" y="2466186"/>
            <a:ext cx="6372200" cy="0"/>
          </a:xfrm>
          <a:prstGeom prst="line">
            <a:avLst/>
          </a:prstGeom>
          <a:ln w="12700">
            <a:solidFill>
              <a:srgbClr val="78BE2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文字方塊 7"/>
          <p:cNvSpPr txBox="1"/>
          <p:nvPr userDrawn="1"/>
        </p:nvSpPr>
        <p:spPr>
          <a:xfrm>
            <a:off x="2872759" y="2006574"/>
            <a:ext cx="62712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>
                <a:latin typeface="+mj-ea"/>
                <a:ea typeface="+mj-ea"/>
                <a:cs typeface="Arial Unicode MS" panose="020B0604020202020204" pitchFamily="34" charset="-120"/>
              </a:rPr>
              <a:t>       </a:t>
            </a:r>
            <a:endParaRPr lang="zh-TW" altLang="en-US" sz="2800" b="1" dirty="0">
              <a:latin typeface="+mj-ea"/>
              <a:ea typeface="+mj-ea"/>
              <a:cs typeface="Arial Unicode MS" panose="020B060402020202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864133" y="1608936"/>
            <a:ext cx="5184576" cy="857250"/>
          </a:xfrm>
        </p:spPr>
        <p:txBody>
          <a:bodyPr>
            <a:normAutofit/>
          </a:bodyPr>
          <a:lstStyle>
            <a:lvl1pPr algn="l">
              <a:defRPr sz="3200" b="1"/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95794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章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1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-1"/>
            <a:ext cx="9171312" cy="228601"/>
          </a:xfrm>
          <a:prstGeom prst="rect">
            <a:avLst/>
          </a:prstGeom>
          <a:ln w="12700">
            <a:miter lim="400000"/>
          </a:ln>
        </p:spPr>
      </p:pic>
      <p:cxnSp>
        <p:nvCxnSpPr>
          <p:cNvPr id="5" name="直線接點 4"/>
          <p:cNvCxnSpPr/>
          <p:nvPr userDrawn="1"/>
        </p:nvCxnSpPr>
        <p:spPr>
          <a:xfrm>
            <a:off x="2843236" y="2466186"/>
            <a:ext cx="6372200" cy="0"/>
          </a:xfrm>
          <a:prstGeom prst="line">
            <a:avLst/>
          </a:prstGeom>
          <a:ln w="12700">
            <a:solidFill>
              <a:srgbClr val="78BE2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604448" y="4856799"/>
            <a:ext cx="517401" cy="286701"/>
          </a:xfrm>
          <a:prstGeom prst="rect">
            <a:avLst/>
          </a:prstGeom>
        </p:spPr>
        <p:txBody>
          <a:bodyPr/>
          <a:lstStyle>
            <a:lvl1pPr>
              <a:defRPr sz="700"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851862" y="1606768"/>
            <a:ext cx="5338936" cy="857250"/>
          </a:xfrm>
        </p:spPr>
        <p:txBody>
          <a:bodyPr>
            <a:normAutofit/>
          </a:bodyPr>
          <a:lstStyle>
            <a:lvl1pPr algn="l">
              <a:defRPr sz="3200">
                <a:solidFill>
                  <a:srgbClr val="92D050"/>
                </a:solidFill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81509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空白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604448" y="4856799"/>
            <a:ext cx="517401" cy="286701"/>
          </a:xfrm>
          <a:prstGeom prst="rect">
            <a:avLst/>
          </a:prstGeom>
        </p:spPr>
        <p:txBody>
          <a:bodyPr/>
          <a:lstStyle>
            <a:lvl1pPr>
              <a:defRPr sz="700"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457200" y="6560"/>
            <a:ext cx="8229600" cy="857250"/>
          </a:xfrm>
        </p:spPr>
        <p:txBody>
          <a:bodyPr>
            <a:normAutofit/>
          </a:bodyPr>
          <a:lstStyle>
            <a:lvl1pPr>
              <a:defRPr sz="2800" b="1"/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86313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封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5573" y="1610855"/>
            <a:ext cx="2494299" cy="1686977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23916"/>
          <a:stretch/>
        </p:blipFill>
        <p:spPr>
          <a:xfrm>
            <a:off x="1" y="3431063"/>
            <a:ext cx="9144000" cy="1705372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9872" y="622343"/>
            <a:ext cx="2078978" cy="50405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64047" y="2419124"/>
            <a:ext cx="3015908" cy="595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857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暫時用不到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7912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暫時用不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5867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群組 33"/>
          <p:cNvGrpSpPr/>
          <p:nvPr userDrawn="1"/>
        </p:nvGrpSpPr>
        <p:grpSpPr>
          <a:xfrm>
            <a:off x="0" y="4669323"/>
            <a:ext cx="9144000" cy="468000"/>
            <a:chOff x="0" y="5257798"/>
            <a:chExt cx="9144000" cy="468000"/>
          </a:xfrm>
        </p:grpSpPr>
        <p:grpSp>
          <p:nvGrpSpPr>
            <p:cNvPr id="35" name="群組 34"/>
            <p:cNvGrpSpPr/>
            <p:nvPr/>
          </p:nvGrpSpPr>
          <p:grpSpPr>
            <a:xfrm>
              <a:off x="0" y="5257798"/>
              <a:ext cx="9144000" cy="468000"/>
              <a:chOff x="0" y="5257798"/>
              <a:chExt cx="9144000" cy="468000"/>
            </a:xfrm>
          </p:grpSpPr>
          <p:pic>
            <p:nvPicPr>
              <p:cNvPr id="38" name="image1.png"/>
              <p:cNvPicPr>
                <a:picLocks/>
              </p:cNvPicPr>
              <p:nvPr/>
            </p:nvPicPr>
            <p:blipFill>
              <a:blip r:embed="rId8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0" y="5257798"/>
                <a:ext cx="9144000" cy="468000"/>
              </a:xfrm>
              <a:prstGeom prst="rect">
                <a:avLst/>
              </a:prstGeom>
              <a:ln w="12700">
                <a:miter lim="400000"/>
              </a:ln>
            </p:spPr>
          </p:pic>
          <p:sp>
            <p:nvSpPr>
              <p:cNvPr id="39" name="矩形 38"/>
              <p:cNvSpPr/>
              <p:nvPr/>
            </p:nvSpPr>
            <p:spPr>
              <a:xfrm>
                <a:off x="0" y="5257798"/>
                <a:ext cx="9144000" cy="468000"/>
              </a:xfrm>
              <a:prstGeom prst="rect">
                <a:avLst/>
              </a:prstGeom>
              <a:solidFill>
                <a:srgbClr val="003948">
                  <a:alpha val="6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36" name="Shape 4"/>
            <p:cNvSpPr/>
            <p:nvPr/>
          </p:nvSpPr>
          <p:spPr>
            <a:xfrm>
              <a:off x="3124200" y="5414854"/>
              <a:ext cx="2895600" cy="153888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0" tIns="0" rIns="0" bIns="0" anchor="ctr">
              <a:spAutoFit/>
            </a:bodyPr>
            <a:lstStyle>
              <a:lvl1pPr algn="ctr">
                <a:defRPr sz="1200" b="1">
                  <a:latin typeface="Microsoft JhengHei"/>
                  <a:ea typeface="Microsoft JhengHei"/>
                  <a:cs typeface="Microsoft JhengHei"/>
                  <a:sym typeface="Microsoft JhengHei"/>
                </a:defRPr>
              </a:lvl1pPr>
            </a:lstStyle>
            <a:p>
              <a:r>
                <a:rPr sz="1000" dirty="0">
                  <a:solidFill>
                    <a:schemeClr val="bg1"/>
                  </a:solidFill>
                </a:rPr>
                <a:t>Confidential </a:t>
              </a:r>
            </a:p>
          </p:txBody>
        </p:sp>
        <p:pic>
          <p:nvPicPr>
            <p:cNvPr id="37" name="圖片 36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33709" y="5419798"/>
              <a:ext cx="1909672" cy="144000"/>
            </a:xfrm>
            <a:prstGeom prst="rect">
              <a:avLst/>
            </a:prstGeom>
          </p:spPr>
        </p:pic>
      </p:grpSp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7970F-FEB6-4E4C-9258-D60FE6E5A1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921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49" r:id="rId5"/>
    <p:sldLayoutId id="2147483650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6872963" y="2536968"/>
            <a:ext cx="19591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200" dirty="0" smtClean="0">
                <a:latin typeface="Montserrat" pitchFamily="2" charset="0"/>
                <a:ea typeface="+mj-ea"/>
              </a:rPr>
              <a:t>Steven </a:t>
            </a:r>
            <a:r>
              <a:rPr lang="en-US" altLang="zh-TW" sz="1200" dirty="0" err="1" smtClean="0">
                <a:latin typeface="Montserrat" pitchFamily="2" charset="0"/>
                <a:ea typeface="+mj-ea"/>
              </a:rPr>
              <a:t>Yueh</a:t>
            </a:r>
            <a:r>
              <a:rPr lang="en-US" altLang="zh-TW" sz="1200" dirty="0" smtClean="0">
                <a:latin typeface="Montserrat" pitchFamily="2" charset="0"/>
                <a:ea typeface="+mj-ea"/>
              </a:rPr>
              <a:t> 2019.04.22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2872759" y="2006574"/>
            <a:ext cx="38266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b="1" dirty="0" err="1" smtClean="0">
                <a:solidFill>
                  <a:srgbClr val="78BE20"/>
                </a:solidFill>
                <a:latin typeface="Montserrat" pitchFamily="2" charset="0"/>
                <a:ea typeface="Arial Unicode MS" panose="020B0604020202020204" pitchFamily="34" charset="-120"/>
                <a:cs typeface="Arial Unicode MS" panose="020B0604020202020204" pitchFamily="34" charset="-120"/>
              </a:rPr>
              <a:t>Techman</a:t>
            </a:r>
            <a:r>
              <a:rPr lang="en-US" altLang="zh-TW" sz="2800" b="1" dirty="0" smtClean="0">
                <a:solidFill>
                  <a:srgbClr val="78BE20"/>
                </a:solidFill>
                <a:latin typeface="Montserrat" pitchFamily="2" charset="0"/>
                <a:ea typeface="Arial Unicode MS" panose="020B0604020202020204" pitchFamily="34" charset="-120"/>
                <a:cs typeface="Arial Unicode MS" panose="020B0604020202020204" pitchFamily="34" charset="-120"/>
              </a:rPr>
              <a:t> Robot Inc.</a:t>
            </a:r>
            <a:endParaRPr lang="zh-TW" altLang="en-US" sz="2800" b="1" dirty="0">
              <a:solidFill>
                <a:srgbClr val="78BE20"/>
              </a:solidFill>
              <a:latin typeface="Montserrat" pitchFamily="2" charset="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46255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2843809" y="1895742"/>
            <a:ext cx="6300191" cy="7480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92D0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2700" b="1" dirty="0" smtClean="0">
                <a:latin typeface="Montserrat" pitchFamily="2" charset="0"/>
              </a:rPr>
              <a:t>Define Typical Speed</a:t>
            </a:r>
            <a:endParaRPr lang="zh-TW" altLang="en-US" sz="2700" b="1" dirty="0"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883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Montserrat" pitchFamily="2" charset="0"/>
              </a:rPr>
              <a:t>Introduction</a:t>
            </a:r>
            <a:endParaRPr lang="zh-TW" altLang="en-US" dirty="0">
              <a:latin typeface="Montserrat" pitchFamily="2" charset="0"/>
            </a:endParaRPr>
          </a:p>
        </p:txBody>
      </p:sp>
      <p:cxnSp>
        <p:nvCxnSpPr>
          <p:cNvPr id="4" name="直線接點 3"/>
          <p:cNvCxnSpPr/>
          <p:nvPr/>
        </p:nvCxnSpPr>
        <p:spPr>
          <a:xfrm>
            <a:off x="323528" y="699542"/>
            <a:ext cx="8532440" cy="0"/>
          </a:xfrm>
          <a:prstGeom prst="line">
            <a:avLst/>
          </a:prstGeom>
          <a:ln w="12700">
            <a:solidFill>
              <a:srgbClr val="78BE2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內容版面配置區 1"/>
          <p:cNvSpPr txBox="1">
            <a:spLocks/>
          </p:cNvSpPr>
          <p:nvPr/>
        </p:nvSpPr>
        <p:spPr>
          <a:xfrm>
            <a:off x="269268" y="1203598"/>
            <a:ext cx="8640960" cy="38161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altLang="zh-TW" sz="1800" b="1" dirty="0" smtClean="0">
                <a:solidFill>
                  <a:srgbClr val="C00000"/>
                </a:solidFill>
                <a:latin typeface="Montserrat" pitchFamily="2" charset="0"/>
              </a:rPr>
              <a:t>Purpose</a:t>
            </a:r>
          </a:p>
          <a:p>
            <a:pPr marL="0" indent="0">
              <a:buNone/>
            </a:pPr>
            <a:r>
              <a:rPr lang="en-US" altLang="zh-TW" sz="1600" dirty="0" smtClean="0">
                <a:latin typeface="Montserrat" pitchFamily="2" charset="0"/>
              </a:rPr>
              <a:t>       </a:t>
            </a:r>
            <a:r>
              <a:rPr lang="en-US" altLang="zh-TW" sz="1600" dirty="0">
                <a:solidFill>
                  <a:srgbClr val="000000"/>
                </a:solidFill>
                <a:latin typeface="Montserrat" pitchFamily="2" charset="0"/>
              </a:rPr>
              <a:t>Speed (%) is renamed </a:t>
            </a:r>
            <a:r>
              <a:rPr lang="en-US" altLang="zh-TW" sz="1600" dirty="0" smtClean="0">
                <a:solidFill>
                  <a:srgbClr val="000000"/>
                </a:solidFill>
                <a:latin typeface="Montserrat" pitchFamily="2" charset="0"/>
              </a:rPr>
              <a:t>to Percentage </a:t>
            </a:r>
            <a:r>
              <a:rPr lang="en-US" altLang="zh-TW" sz="1600" dirty="0">
                <a:solidFill>
                  <a:srgbClr val="000000"/>
                </a:solidFill>
                <a:latin typeface="Montserrat" pitchFamily="2" charset="0"/>
              </a:rPr>
              <a:t>of Typical Speed</a:t>
            </a:r>
            <a:r>
              <a:rPr lang="en-US" altLang="zh-TW" sz="1600" dirty="0" smtClean="0">
                <a:solidFill>
                  <a:srgbClr val="000000"/>
                </a:solidFill>
                <a:latin typeface="Montserrat" pitchFamily="2" charset="0"/>
              </a:rPr>
              <a:t>.</a:t>
            </a:r>
            <a:endParaRPr lang="en-US" altLang="zh-TW" sz="1600" dirty="0" smtClean="0">
              <a:latin typeface="Montserrat" pitchFamily="2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sz="1800" b="1" dirty="0" smtClean="0">
                <a:solidFill>
                  <a:srgbClr val="C00000"/>
                </a:solidFill>
                <a:latin typeface="Montserrat" pitchFamily="2" charset="0"/>
              </a:rPr>
              <a:t>Equipment</a:t>
            </a:r>
          </a:p>
          <a:p>
            <a:pPr marL="0" indent="0">
              <a:buNone/>
            </a:pPr>
            <a:r>
              <a:rPr lang="zh-TW" altLang="en-US" sz="1600" dirty="0" smtClean="0">
                <a:latin typeface="Montserrat" pitchFamily="2" charset="0"/>
              </a:rPr>
              <a:t>       </a:t>
            </a:r>
            <a:r>
              <a:rPr lang="en-US" altLang="zh-TW" sz="1600" dirty="0" smtClean="0">
                <a:latin typeface="Montserrat" pitchFamily="2" charset="0"/>
                <a:ea typeface="微軟正黑體" panose="020B0604030504040204" pitchFamily="34" charset="-120"/>
              </a:rPr>
              <a:t>TM all series</a:t>
            </a:r>
          </a:p>
          <a:p>
            <a:pPr>
              <a:buFont typeface="Wingdings" pitchFamily="2" charset="2"/>
              <a:buChar char="Ø"/>
            </a:pPr>
            <a:r>
              <a:rPr lang="en-US" altLang="zh-TW" sz="1600" dirty="0" smtClean="0">
                <a:solidFill>
                  <a:srgbClr val="C00000"/>
                </a:solidFill>
                <a:latin typeface="Montserrat" pitchFamily="2" charset="0"/>
              </a:rPr>
              <a:t> </a:t>
            </a:r>
            <a:r>
              <a:rPr lang="en-US" altLang="zh-TW" sz="1800" b="1" dirty="0" smtClean="0">
                <a:solidFill>
                  <a:srgbClr val="C00000"/>
                </a:solidFill>
                <a:latin typeface="Montserrat" pitchFamily="2" charset="0"/>
              </a:rPr>
              <a:t>Function operation</a:t>
            </a:r>
            <a:endParaRPr lang="zh-TW" altLang="en-US" sz="1800" b="1" dirty="0" smtClean="0">
              <a:solidFill>
                <a:srgbClr val="C00000"/>
              </a:solidFill>
              <a:latin typeface="Montserrat" pitchFamily="2" charset="0"/>
            </a:endParaRPr>
          </a:p>
          <a:p>
            <a:pPr marL="0" indent="0">
              <a:buNone/>
            </a:pPr>
            <a:endParaRPr lang="en-US" altLang="zh-TW" sz="1600" dirty="0" smtClean="0">
              <a:latin typeface="Montserrat" pitchFamily="2" charset="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1800" b="1" dirty="0" smtClean="0">
              <a:solidFill>
                <a:srgbClr val="C00000"/>
              </a:solidFill>
              <a:latin typeface="Montserrat" pitchFamily="2" charset="0"/>
            </a:endParaRPr>
          </a:p>
          <a:p>
            <a:endParaRPr lang="zh-TW" altLang="en-US" sz="2400" dirty="0">
              <a:solidFill>
                <a:srgbClr val="C00000"/>
              </a:solidFill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981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TW" dirty="0" smtClean="0">
                <a:latin typeface="Montserrat" pitchFamily="2" charset="0"/>
              </a:rPr>
              <a:t>Before and After</a:t>
            </a:r>
            <a:endParaRPr lang="zh-TW" altLang="en-US" dirty="0">
              <a:latin typeface="Montserrat" pitchFamily="2" charset="0"/>
            </a:endParaRPr>
          </a:p>
        </p:txBody>
      </p:sp>
      <p:cxnSp>
        <p:nvCxnSpPr>
          <p:cNvPr id="4" name="直線接點 3"/>
          <p:cNvCxnSpPr/>
          <p:nvPr/>
        </p:nvCxnSpPr>
        <p:spPr>
          <a:xfrm>
            <a:off x="323528" y="699542"/>
            <a:ext cx="8532440" cy="0"/>
          </a:xfrm>
          <a:prstGeom prst="line">
            <a:avLst/>
          </a:prstGeom>
          <a:ln w="12700">
            <a:solidFill>
              <a:srgbClr val="78BE2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2329" y="1131590"/>
            <a:ext cx="2639545" cy="2750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5" name="文字方塊 54"/>
          <p:cNvSpPr txBox="1"/>
          <p:nvPr/>
        </p:nvSpPr>
        <p:spPr>
          <a:xfrm>
            <a:off x="323528" y="1425548"/>
            <a:ext cx="2279773" cy="269611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285750" indent="-285750" fontAlgn="ctr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n"/>
            </a:pPr>
            <a:r>
              <a:rPr lang="en-US" altLang="zh-TW" dirty="0" smtClean="0">
                <a:solidFill>
                  <a:srgbClr val="000000"/>
                </a:solidFill>
                <a:latin typeface="Montserrat" pitchFamily="2" charset="0"/>
              </a:rPr>
              <a:t>Available range of </a:t>
            </a:r>
            <a:r>
              <a:rPr lang="en-US" altLang="zh-TW" b="1" dirty="0" smtClean="0">
                <a:solidFill>
                  <a:srgbClr val="000000"/>
                </a:solidFill>
                <a:latin typeface="Montserrat" pitchFamily="2" charset="0"/>
              </a:rPr>
              <a:t>ABS</a:t>
            </a:r>
            <a:r>
              <a:rPr lang="en-US" altLang="zh-TW" dirty="0" smtClean="0">
                <a:solidFill>
                  <a:srgbClr val="000000"/>
                </a:solidFill>
                <a:latin typeface="Montserrat" pitchFamily="2" charset="0"/>
              </a:rPr>
              <a:t> velocity broadens from 0 to 4500 mm/s.</a:t>
            </a:r>
          </a:p>
          <a:p>
            <a:pPr marL="285750" indent="-285750" fontAlgn="ctr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n"/>
            </a:pPr>
            <a:r>
              <a:rPr lang="en-US" altLang="zh-TW" dirty="0" smtClean="0">
                <a:solidFill>
                  <a:srgbClr val="000000"/>
                </a:solidFill>
                <a:latin typeface="Montserrat" pitchFamily="2" charset="0"/>
              </a:rPr>
              <a:t>Available </a:t>
            </a:r>
            <a:r>
              <a:rPr lang="en-US" altLang="zh-TW" b="1" dirty="0" smtClean="0">
                <a:solidFill>
                  <a:srgbClr val="000000"/>
                </a:solidFill>
                <a:latin typeface="Montserrat" pitchFamily="2" charset="0"/>
              </a:rPr>
              <a:t>ABS</a:t>
            </a:r>
            <a:r>
              <a:rPr lang="en-US" altLang="zh-TW" dirty="0" smtClean="0">
                <a:solidFill>
                  <a:srgbClr val="000000"/>
                </a:solidFill>
                <a:latin typeface="Montserrat" pitchFamily="2" charset="0"/>
              </a:rPr>
              <a:t> time to top speed broadens from 1500 to 9999 </a:t>
            </a:r>
            <a:r>
              <a:rPr lang="en-US" altLang="zh-TW" dirty="0" err="1" smtClean="0">
                <a:solidFill>
                  <a:srgbClr val="000000"/>
                </a:solidFill>
                <a:latin typeface="Montserrat" pitchFamily="2" charset="0"/>
              </a:rPr>
              <a:t>ms.</a:t>
            </a:r>
            <a:endParaRPr lang="zh-TW" altLang="en-US" dirty="0">
              <a:solidFill>
                <a:srgbClr val="000000"/>
              </a:solidFill>
              <a:latin typeface="Montserrat" pitchFamily="2" charset="0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6516216" y="1563638"/>
            <a:ext cx="1296144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137588"/>
            <a:ext cx="2736304" cy="2905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8" name="矩形 57"/>
          <p:cNvSpPr/>
          <p:nvPr/>
        </p:nvSpPr>
        <p:spPr>
          <a:xfrm>
            <a:off x="3059832" y="1635646"/>
            <a:ext cx="1296144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4" name="直線單箭頭接點 53"/>
          <p:cNvCxnSpPr/>
          <p:nvPr/>
        </p:nvCxnSpPr>
        <p:spPr>
          <a:xfrm>
            <a:off x="5724128" y="2506595"/>
            <a:ext cx="36004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5206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7393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古典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8E38E289563E44813047482887AFC0" ma:contentTypeVersion="10" ma:contentTypeDescription="Create a new document." ma:contentTypeScope="" ma:versionID="fd559200edac0e70afbfdc5d4bf3c5d0">
  <xsd:schema xmlns:xsd="http://www.w3.org/2001/XMLSchema" xmlns:xs="http://www.w3.org/2001/XMLSchema" xmlns:p="http://schemas.microsoft.com/office/2006/metadata/properties" xmlns:ns2="37f044d9-c221-438f-aa9e-01cf4efadde3" targetNamespace="http://schemas.microsoft.com/office/2006/metadata/properties" ma:root="true" ma:fieldsID="6db7a51b74ce38b3c94072902ae71db2" ns2:_="">
    <xsd:import namespace="37f044d9-c221-438f-aa9e-01cf4efadd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f044d9-c221-438f-aa9e-01cf4efadd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5F24069-10F3-45E9-9C25-B839F4F279D2}"/>
</file>

<file path=customXml/itemProps2.xml><?xml version="1.0" encoding="utf-8"?>
<ds:datastoreItem xmlns:ds="http://schemas.openxmlformats.org/officeDocument/2006/customXml" ds:itemID="{8112F7F1-A94C-41AF-90B4-C1E93E035687}"/>
</file>

<file path=customXml/itemProps3.xml><?xml version="1.0" encoding="utf-8"?>
<ds:datastoreItem xmlns:ds="http://schemas.openxmlformats.org/officeDocument/2006/customXml" ds:itemID="{9142CA1C-4C8B-44B7-9FDE-5755D5E75A7C}"/>
</file>

<file path=docProps/app.xml><?xml version="1.0" encoding="utf-8"?>
<Properties xmlns="http://schemas.openxmlformats.org/officeDocument/2006/extended-properties" xmlns:vt="http://schemas.openxmlformats.org/officeDocument/2006/docPropsVTypes">
  <TotalTime>2458</TotalTime>
  <Words>59</Words>
  <Application>Microsoft Office PowerPoint</Application>
  <PresentationFormat>如螢幕大小 (16:9)</PresentationFormat>
  <Paragraphs>13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Office 佈景主題</vt:lpstr>
      <vt:lpstr>PowerPoint 簡報</vt:lpstr>
      <vt:lpstr>PowerPoint 簡報</vt:lpstr>
      <vt:lpstr>Introduction</vt:lpstr>
      <vt:lpstr>Before and After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Joe.Lin 林俊志</dc:creator>
  <cp:lastModifiedBy>Steven.Yueh 樂建鈾</cp:lastModifiedBy>
  <cp:revision>82</cp:revision>
  <dcterms:created xsi:type="dcterms:W3CDTF">2018-08-09T05:52:04Z</dcterms:created>
  <dcterms:modified xsi:type="dcterms:W3CDTF">2019-05-06T08:07:55Z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0x010100DE8E38E289563E44813047482887AFC0</vt:lpwstr>
  </property>
</Properties>
</file>